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Lst>
  <p:sldSz cx="9144000" cy="6858000" type="screen4x3"/>
  <p:notesSz cx="7099300"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2" d="100"/>
          <a:sy n="102" d="100"/>
        </p:scale>
        <p:origin x="-116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FEC69740-0724-4E0E-8A34-4E8547C5CA95}" type="datetimeFigureOut">
              <a:rPr lang="fr-FR" smtClean="0"/>
              <a:pPr/>
              <a:t>02/11/2021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93AF1A6-9476-4E0F-8382-C8B6B95491D2}"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EC69740-0724-4E0E-8A34-4E8547C5CA95}" type="datetimeFigureOut">
              <a:rPr lang="fr-FR" smtClean="0"/>
              <a:pPr/>
              <a:t>02/11/2021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93AF1A6-9476-4E0F-8382-C8B6B95491D2}"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FEC69740-0724-4E0E-8A34-4E8547C5CA95}" type="datetimeFigureOut">
              <a:rPr lang="fr-FR" smtClean="0"/>
              <a:pPr/>
              <a:t>02/11/2021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93AF1A6-9476-4E0F-8382-C8B6B95491D2}"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FEC69740-0724-4E0E-8A34-4E8547C5CA95}" type="datetimeFigureOut">
              <a:rPr lang="fr-FR" smtClean="0"/>
              <a:pPr/>
              <a:t>02/11/2021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93AF1A6-9476-4E0F-8382-C8B6B95491D2}"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FEC69740-0724-4E0E-8A34-4E8547C5CA95}" type="datetimeFigureOut">
              <a:rPr lang="fr-FR" smtClean="0"/>
              <a:pPr/>
              <a:t>02/11/2021</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B93AF1A6-9476-4E0F-8382-C8B6B95491D2}"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FEC69740-0724-4E0E-8A34-4E8547C5CA95}" type="datetimeFigureOut">
              <a:rPr lang="fr-FR" smtClean="0"/>
              <a:pPr/>
              <a:t>02/11/2021</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B93AF1A6-9476-4E0F-8382-C8B6B95491D2}"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EC69740-0724-4E0E-8A34-4E8547C5CA95}" type="datetimeFigureOut">
              <a:rPr lang="fr-FR" smtClean="0"/>
              <a:pPr/>
              <a:t>02/11/2021</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B93AF1A6-9476-4E0F-8382-C8B6B95491D2}"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FEC69740-0724-4E0E-8A34-4E8547C5CA95}" type="datetimeFigureOut">
              <a:rPr lang="fr-FR" smtClean="0"/>
              <a:pPr/>
              <a:t>02/11/2021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93AF1A6-9476-4E0F-8382-C8B6B95491D2}"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FEC69740-0724-4E0E-8A34-4E8547C5CA95}" type="datetimeFigureOut">
              <a:rPr lang="fr-FR" smtClean="0"/>
              <a:pPr/>
              <a:t>02/11/2021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93AF1A6-9476-4E0F-8382-C8B6B95491D2}"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EC69740-0724-4E0E-8A34-4E8547C5CA95}" type="datetimeFigureOut">
              <a:rPr lang="fr-FR" smtClean="0"/>
              <a:pPr/>
              <a:t>02/11/2021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93AF1A6-9476-4E0F-8382-C8B6B95491D2}"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EC69740-0724-4E0E-8A34-4E8547C5CA95}" type="datetimeFigureOut">
              <a:rPr lang="fr-FR" smtClean="0"/>
              <a:pPr/>
              <a:t>02/11/2021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93AF1A6-9476-4E0F-8382-C8B6B95491D2}"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C69740-0724-4E0E-8A34-4E8547C5CA95}" type="datetimeFigureOut">
              <a:rPr lang="fr-FR" smtClean="0"/>
              <a:pPr/>
              <a:t>02/11/2021</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3AF1A6-9476-4E0F-8382-C8B6B95491D2}"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332657"/>
            <a:ext cx="7772400" cy="720079"/>
          </a:xfrm>
        </p:spPr>
        <p:txBody>
          <a:bodyPr>
            <a:normAutofit fontScale="90000"/>
          </a:bodyPr>
          <a:lstStyle/>
          <a:p>
            <a:r>
              <a:rPr lang="fr-FR" dirty="0" smtClean="0"/>
              <a:t>Organisation Régates</a:t>
            </a:r>
            <a:endParaRPr lang="fr-FR" dirty="0"/>
          </a:p>
        </p:txBody>
      </p:sp>
      <p:sp>
        <p:nvSpPr>
          <p:cNvPr id="3" name="Sous-titre 2"/>
          <p:cNvSpPr>
            <a:spLocks noGrp="1"/>
          </p:cNvSpPr>
          <p:nvPr>
            <p:ph type="subTitle" idx="1"/>
          </p:nvPr>
        </p:nvSpPr>
        <p:spPr>
          <a:xfrm>
            <a:off x="1371600" y="1124744"/>
            <a:ext cx="6400800" cy="4514056"/>
          </a:xfrm>
        </p:spPr>
        <p:txBody>
          <a:bodyPr/>
          <a:lstStyle/>
          <a:p>
            <a:pPr algn="l"/>
            <a:r>
              <a:rPr lang="fr-FR" dirty="0" smtClean="0"/>
              <a:t>Documents de base :</a:t>
            </a:r>
          </a:p>
          <a:p>
            <a:pPr algn="l">
              <a:buFontTx/>
              <a:buChar char="-"/>
            </a:pPr>
            <a:r>
              <a:rPr lang="fr-FR" dirty="0" smtClean="0"/>
              <a:t>Les RCV 2021/2024</a:t>
            </a:r>
          </a:p>
          <a:p>
            <a:pPr algn="l">
              <a:buFontTx/>
              <a:buChar char="-"/>
            </a:pPr>
            <a:r>
              <a:rPr lang="fr-FR" dirty="0"/>
              <a:t> </a:t>
            </a:r>
            <a:r>
              <a:rPr lang="fr-FR" dirty="0" smtClean="0"/>
              <a:t>Le règlements sportifs</a:t>
            </a:r>
          </a:p>
          <a:p>
            <a:pPr algn="l">
              <a:buFontTx/>
              <a:buChar char="-"/>
            </a:pPr>
            <a:r>
              <a:rPr lang="fr-FR" dirty="0" smtClean="0"/>
              <a:t>Les Documents de courses :</a:t>
            </a:r>
          </a:p>
          <a:p>
            <a:pPr lvl="1" algn="l">
              <a:buFontTx/>
              <a:buChar char="-"/>
            </a:pPr>
            <a:r>
              <a:rPr lang="fr-FR" dirty="0"/>
              <a:t> </a:t>
            </a:r>
            <a:r>
              <a:rPr lang="fr-FR" dirty="0" smtClean="0"/>
              <a:t>L’avis de Course</a:t>
            </a:r>
          </a:p>
          <a:p>
            <a:pPr lvl="1" algn="l">
              <a:buFontTx/>
              <a:buChar char="-"/>
            </a:pPr>
            <a:r>
              <a:rPr lang="fr-FR" dirty="0" smtClean="0"/>
              <a:t>Les Instructions de courses</a:t>
            </a:r>
          </a:p>
          <a:p>
            <a:pPr lvl="1" algn="l">
              <a:buFontTx/>
              <a:buChar char="-"/>
            </a:pPr>
            <a:r>
              <a:rPr lang="fr-FR" dirty="0"/>
              <a:t> </a:t>
            </a:r>
            <a:r>
              <a:rPr lang="fr-FR" dirty="0" smtClean="0"/>
              <a:t>l’arrêté préfectoral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smtClean="0"/>
              <a:t>Besoin pour l’organisation</a:t>
            </a:r>
            <a:endParaRPr lang="fr-FR" dirty="0"/>
          </a:p>
        </p:txBody>
      </p:sp>
      <p:sp>
        <p:nvSpPr>
          <p:cNvPr id="3" name="Espace réservé du contenu 2"/>
          <p:cNvSpPr>
            <a:spLocks noGrp="1"/>
          </p:cNvSpPr>
          <p:nvPr>
            <p:ph idx="1"/>
          </p:nvPr>
        </p:nvSpPr>
        <p:spPr/>
        <p:txBody>
          <a:bodyPr/>
          <a:lstStyle/>
          <a:p>
            <a:r>
              <a:rPr lang="fr-FR" dirty="0" smtClean="0"/>
              <a:t>PCC ( et selon grade PCP)</a:t>
            </a:r>
          </a:p>
          <a:p>
            <a:r>
              <a:rPr lang="fr-FR" dirty="0" smtClean="0"/>
              <a:t>Pavillonnerie</a:t>
            </a:r>
          </a:p>
          <a:p>
            <a:r>
              <a:rPr lang="fr-FR" dirty="0" smtClean="0"/>
              <a:t>Signaux sonores</a:t>
            </a:r>
          </a:p>
          <a:p>
            <a:r>
              <a:rPr lang="fr-FR" dirty="0" smtClean="0"/>
              <a:t>Secrétariat bateau CC</a:t>
            </a:r>
          </a:p>
          <a:p>
            <a:r>
              <a:rPr lang="fr-FR" dirty="0" smtClean="0"/>
              <a:t>Chronométrage</a:t>
            </a:r>
          </a:p>
          <a:p>
            <a:r>
              <a:rPr lang="fr-FR" dirty="0" smtClean="0"/>
              <a:t>Mouillage marques et surveillance</a:t>
            </a:r>
            <a:endParaRPr lang="fr-F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490066"/>
          </a:xfrm>
        </p:spPr>
        <p:txBody>
          <a:bodyPr>
            <a:normAutofit fontScale="90000"/>
          </a:bodyPr>
          <a:lstStyle/>
          <a:p>
            <a:pPr algn="l"/>
            <a:r>
              <a:rPr lang="fr-FR" dirty="0" smtClean="0"/>
              <a:t>Pavillonnerie</a:t>
            </a:r>
            <a:endParaRPr lang="fr-FR" dirty="0"/>
          </a:p>
        </p:txBody>
      </p:sp>
      <p:sp>
        <p:nvSpPr>
          <p:cNvPr id="5" name="Espace réservé du contenu 4"/>
          <p:cNvSpPr>
            <a:spLocks noGrp="1"/>
          </p:cNvSpPr>
          <p:nvPr>
            <p:ph idx="1"/>
          </p:nvPr>
        </p:nvSpPr>
        <p:spPr>
          <a:xfrm>
            <a:off x="457200" y="836713"/>
            <a:ext cx="8229600" cy="2376264"/>
          </a:xfrm>
        </p:spPr>
        <p:txBody>
          <a:bodyPr>
            <a:normAutofit fontScale="85000" lnSpcReduction="20000"/>
          </a:bodyPr>
          <a:lstStyle/>
          <a:p>
            <a:r>
              <a:rPr lang="fr-FR" dirty="0" smtClean="0"/>
              <a:t>Le pavillon prime</a:t>
            </a:r>
          </a:p>
          <a:p>
            <a:r>
              <a:rPr lang="fr-FR" dirty="0" smtClean="0"/>
              <a:t>Il doit être déferler ou ferler au top</a:t>
            </a:r>
          </a:p>
          <a:p>
            <a:r>
              <a:rPr lang="fr-FR" dirty="0" smtClean="0"/>
              <a:t>Si possible appuyer de signaux sonores</a:t>
            </a:r>
          </a:p>
          <a:p>
            <a:pPr lvl="1"/>
            <a:r>
              <a:rPr lang="fr-FR" dirty="0" smtClean="0"/>
              <a:t>Ne concerne que la procédure départ de 5 à 0</a:t>
            </a:r>
          </a:p>
          <a:p>
            <a:pPr lvl="1"/>
            <a:r>
              <a:rPr lang="fr-FR" dirty="0" smtClean="0"/>
              <a:t>rappel individuel et rappel général = signaux Sonores impératifs</a:t>
            </a:r>
            <a:endParaRPr lang="fr-FR" dirty="0"/>
          </a:p>
        </p:txBody>
      </p:sp>
      <p:sp>
        <p:nvSpPr>
          <p:cNvPr id="6" name="Titre 1"/>
          <p:cNvSpPr txBox="1">
            <a:spLocks/>
          </p:cNvSpPr>
          <p:nvPr/>
        </p:nvSpPr>
        <p:spPr>
          <a:xfrm>
            <a:off x="323528" y="3429000"/>
            <a:ext cx="8229600" cy="432048"/>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1"/>
                </a:solidFill>
                <a:effectLst/>
                <a:uLnTx/>
                <a:uFillTx/>
                <a:latin typeface="+mj-lt"/>
                <a:ea typeface="+mj-ea"/>
                <a:cs typeface="+mj-cs"/>
              </a:rPr>
              <a:t>Secrétariat</a:t>
            </a:r>
            <a:endParaRPr kumimoji="0" lang="fr-FR" sz="4000" b="0" i="0" u="none" strike="noStrike" kern="1200" cap="none" spc="0" normalizeH="0" baseline="0" noProof="0" dirty="0">
              <a:ln>
                <a:noFill/>
              </a:ln>
              <a:solidFill>
                <a:schemeClr val="tx1"/>
              </a:solidFill>
              <a:effectLst/>
              <a:uLnTx/>
              <a:uFillTx/>
              <a:latin typeface="+mj-lt"/>
              <a:ea typeface="+mj-ea"/>
              <a:cs typeface="+mj-cs"/>
            </a:endParaRPr>
          </a:p>
        </p:txBody>
      </p:sp>
      <p:sp>
        <p:nvSpPr>
          <p:cNvPr id="7" name="Rectangle 6"/>
          <p:cNvSpPr/>
          <p:nvPr/>
        </p:nvSpPr>
        <p:spPr>
          <a:xfrm>
            <a:off x="251520" y="4149080"/>
            <a:ext cx="8352928" cy="1569660"/>
          </a:xfrm>
          <a:prstGeom prst="rect">
            <a:avLst/>
          </a:prstGeom>
        </p:spPr>
        <p:txBody>
          <a:bodyPr wrap="square">
            <a:spAutoFit/>
          </a:bodyPr>
          <a:lstStyle/>
          <a:p>
            <a:r>
              <a:rPr lang="fr-FR" sz="3200" dirty="0" smtClean="0"/>
              <a:t>Retranscrit toutes les actions du CC</a:t>
            </a:r>
          </a:p>
          <a:p>
            <a:r>
              <a:rPr lang="fr-FR" sz="3200" dirty="0" smtClean="0"/>
              <a:t>IL doit permettre de reconstituer la course en cas de recours par des coureurs vers le Jury</a:t>
            </a:r>
            <a:endParaRPr lang="fr-FR" sz="3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634082"/>
          </a:xfrm>
        </p:spPr>
        <p:txBody>
          <a:bodyPr>
            <a:normAutofit fontScale="90000"/>
          </a:bodyPr>
          <a:lstStyle/>
          <a:p>
            <a:pPr algn="l"/>
            <a:r>
              <a:rPr lang="fr-FR" dirty="0" smtClean="0"/>
              <a:t>Chronométrage</a:t>
            </a:r>
            <a:endParaRPr lang="fr-FR" dirty="0"/>
          </a:p>
        </p:txBody>
      </p:sp>
      <p:sp>
        <p:nvSpPr>
          <p:cNvPr id="3" name="Espace réservé du contenu 2"/>
          <p:cNvSpPr>
            <a:spLocks noGrp="1"/>
          </p:cNvSpPr>
          <p:nvPr>
            <p:ph idx="1"/>
          </p:nvPr>
        </p:nvSpPr>
        <p:spPr>
          <a:xfrm>
            <a:off x="457200" y="980729"/>
            <a:ext cx="8229600" cy="2952328"/>
          </a:xfrm>
        </p:spPr>
        <p:txBody>
          <a:bodyPr/>
          <a:lstStyle/>
          <a:p>
            <a:r>
              <a:rPr lang="fr-FR" dirty="0" smtClean="0"/>
              <a:t>Demande beaucoup d’attention</a:t>
            </a:r>
          </a:p>
          <a:p>
            <a:r>
              <a:rPr lang="fr-FR" dirty="0" smtClean="0"/>
              <a:t>Pas de panique lorsque le fil est perdu :</a:t>
            </a:r>
          </a:p>
          <a:p>
            <a:pPr lvl="1"/>
            <a:r>
              <a:rPr lang="fr-FR" dirty="0" smtClean="0"/>
              <a:t>	 </a:t>
            </a:r>
            <a:r>
              <a:rPr lang="fr-FR" sz="3200" dirty="0" smtClean="0"/>
              <a:t>l’aperçu peut être envoyé à tous moments</a:t>
            </a:r>
          </a:p>
          <a:p>
            <a:pPr lvl="2"/>
            <a:r>
              <a:rPr lang="fr-FR" sz="3200" dirty="0" smtClean="0"/>
              <a:t>Possibilité de rappel général pour compenser l’erreur du bateau CC</a:t>
            </a:r>
            <a:endParaRPr lang="fr-FR" sz="3200" dirty="0"/>
          </a:p>
        </p:txBody>
      </p:sp>
      <p:sp>
        <p:nvSpPr>
          <p:cNvPr id="4" name="Titre 1"/>
          <p:cNvSpPr txBox="1">
            <a:spLocks/>
          </p:cNvSpPr>
          <p:nvPr/>
        </p:nvSpPr>
        <p:spPr>
          <a:xfrm>
            <a:off x="467544" y="3789040"/>
            <a:ext cx="8229600" cy="576064"/>
          </a:xfrm>
          <a:prstGeom prst="rect">
            <a:avLst/>
          </a:prstGeom>
        </p:spPr>
        <p:txBody>
          <a:bodyPr vert="horz" lIns="91440" tIns="45720" rIns="91440" bIns="45720" rtlCol="0" anchor="ctr">
            <a:normAutofit fontScale="825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chemeClr val="tx1"/>
                </a:solidFill>
                <a:effectLst/>
                <a:uLnTx/>
                <a:uFillTx/>
                <a:latin typeface="+mj-lt"/>
                <a:ea typeface="+mj-ea"/>
                <a:cs typeface="+mj-cs"/>
              </a:rPr>
              <a:t>Bateau mouilleur </a:t>
            </a:r>
            <a:r>
              <a:rPr kumimoji="0" lang="fr-FR" sz="3400" b="0" i="0" u="none" strike="noStrike" kern="1200" cap="none" spc="0" normalizeH="0" baseline="0" noProof="0" dirty="0" smtClean="0">
                <a:ln>
                  <a:noFill/>
                </a:ln>
                <a:solidFill>
                  <a:schemeClr val="tx1"/>
                </a:solidFill>
                <a:effectLst/>
                <a:uLnTx/>
                <a:uFillTx/>
                <a:latin typeface="+mj-lt"/>
                <a:ea typeface="+mj-ea"/>
                <a:cs typeface="+mj-cs"/>
              </a:rPr>
              <a:t>( permis rivière nécessaire )</a:t>
            </a:r>
            <a:endParaRPr kumimoji="0" lang="fr-FR" sz="3400" b="0" i="0" u="none" strike="noStrike" kern="1200" cap="none" spc="0" normalizeH="0" baseline="0" noProof="0" dirty="0">
              <a:ln>
                <a:noFill/>
              </a:ln>
              <a:solidFill>
                <a:schemeClr val="tx1"/>
              </a:solidFill>
              <a:effectLst/>
              <a:uLnTx/>
              <a:uFillTx/>
              <a:latin typeface="+mj-lt"/>
              <a:ea typeface="+mj-ea"/>
              <a:cs typeface="+mj-cs"/>
            </a:endParaRPr>
          </a:p>
        </p:txBody>
      </p:sp>
      <p:sp>
        <p:nvSpPr>
          <p:cNvPr id="5" name="Espace réservé du contenu 2"/>
          <p:cNvSpPr txBox="1">
            <a:spLocks/>
          </p:cNvSpPr>
          <p:nvPr/>
        </p:nvSpPr>
        <p:spPr>
          <a:xfrm>
            <a:off x="395536" y="4509120"/>
            <a:ext cx="8229600" cy="1944216"/>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fr-FR" sz="3200" b="0" i="0" u="none" strike="noStrike" kern="1200" cap="none" spc="0" normalizeH="0" baseline="0" noProof="0" dirty="0" smtClean="0">
                <a:ln>
                  <a:noFill/>
                </a:ln>
                <a:solidFill>
                  <a:schemeClr val="tx1"/>
                </a:solidFill>
                <a:effectLst/>
                <a:uLnTx/>
                <a:uFillTx/>
                <a:latin typeface="+mn-lt"/>
                <a:ea typeface="+mn-ea"/>
                <a:cs typeface="+mn-cs"/>
              </a:rPr>
              <a:t>Met en place les marques sur directives PCC</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fr-FR" sz="3200" dirty="0" smtClean="0"/>
              <a:t>Surveillance parcours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fr-FR" sz="3200" dirty="0" smtClean="0"/>
              <a:t>Guidage bateaux de l’</a:t>
            </a:r>
            <a:r>
              <a:rPr lang="fr-FR" sz="3200" smtClean="0"/>
              <a:t>Erdre</a:t>
            </a:r>
            <a:endParaRPr lang="fr-FR" sz="3200"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32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78098"/>
          </a:xfrm>
        </p:spPr>
        <p:txBody>
          <a:bodyPr/>
          <a:lstStyle/>
          <a:p>
            <a:r>
              <a:rPr lang="fr-FR" dirty="0" smtClean="0"/>
              <a:t>Pavillonnerie</a:t>
            </a:r>
            <a:endParaRPr lang="fr-FR" dirty="0"/>
          </a:p>
        </p:txBody>
      </p:sp>
      <p:graphicFrame>
        <p:nvGraphicFramePr>
          <p:cNvPr id="9" name="Espace réservé du contenu 8"/>
          <p:cNvGraphicFramePr>
            <a:graphicFrameLocks noGrp="1"/>
          </p:cNvGraphicFramePr>
          <p:nvPr>
            <p:ph idx="1"/>
          </p:nvPr>
        </p:nvGraphicFramePr>
        <p:xfrm>
          <a:off x="467544" y="1196752"/>
          <a:ext cx="8219255" cy="5228064"/>
        </p:xfrm>
        <a:graphic>
          <a:graphicData uri="http://schemas.openxmlformats.org/drawingml/2006/table">
            <a:tbl>
              <a:tblPr firstRow="1" bandRow="1">
                <a:tableStyleId>{5C22544A-7EE6-4342-B048-85BDC9FD1C3A}</a:tableStyleId>
              </a:tblPr>
              <a:tblGrid>
                <a:gridCol w="1584176"/>
                <a:gridCol w="720080"/>
                <a:gridCol w="641917"/>
                <a:gridCol w="5273082"/>
              </a:tblGrid>
              <a:tr h="1296144">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b="1" kern="1200" dirty="0" smtClean="0">
                          <a:solidFill>
                            <a:schemeClr val="lt1"/>
                          </a:solidFill>
                          <a:latin typeface="+mn-lt"/>
                          <a:ea typeface="+mn-ea"/>
                          <a:cs typeface="+mn-cs"/>
                        </a:rPr>
                        <a:t>- Signal envoyé lorsque le comité de course ne peut pas commencer la procédure de départ à l’heure prévue aux IC ou à tout autre moment lorsque cette procédure doit être différée. </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889838">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kern="1200" dirty="0" smtClean="0">
                          <a:solidFill>
                            <a:schemeClr val="dk1"/>
                          </a:solidFill>
                          <a:latin typeface="+mn-lt"/>
                          <a:ea typeface="+mn-ea"/>
                          <a:cs typeface="+mn-cs"/>
                        </a:rPr>
                        <a:t>- Signal affalé 1 minute avant le début de la  procédure de départ</a:t>
                      </a:r>
                      <a:endParaRPr lang="fr-FR" dirty="0" smtClean="0"/>
                    </a:p>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53752">
                <a:tc>
                  <a:txBody>
                    <a:bodyPr/>
                    <a:lstStyle/>
                    <a:p>
                      <a:r>
                        <a:rPr lang="fr-FR" dirty="0" smtClean="0"/>
                        <a:t>Avertissement</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5 mn </a:t>
                      </a:r>
                    </a:p>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smtClean="0"/>
                        <a:t>Début de la procédure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0929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Pavillon classe défini</a:t>
                      </a:r>
                      <a:r>
                        <a:rPr lang="fr-FR" baseline="0" dirty="0" smtClean="0"/>
                        <a:t> IC</a:t>
                      </a: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Ex </a:t>
                      </a:r>
                      <a:r>
                        <a:rPr lang="fr-FR" baseline="0" dirty="0" err="1" smtClean="0"/>
                        <a:t>Cro</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sz="1800" kern="1200" dirty="0" smtClean="0">
                          <a:solidFill>
                            <a:schemeClr val="dk1"/>
                          </a:solidFill>
                          <a:latin typeface="+mn-lt"/>
                          <a:ea typeface="+mn-ea"/>
                          <a:cs typeface="+mn-cs"/>
                        </a:rPr>
                        <a:t>Le signal d’avertissement est également défini dans les IC.  (en complément le nombre de départ et la ou les  classes au départ sont  indiqués à bord du bateau CC sur le tableau).Mais seul l’envoi du ou des pavillons de classe a valeur règlementaire. Pavillons notamment utilisés pour les trophées </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09298">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Ex REG</a:t>
                      </a:r>
                    </a:p>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pic>
        <p:nvPicPr>
          <p:cNvPr id="10" name="Image 9" descr="Apercu.jpg"/>
          <p:cNvPicPr>
            <a:picLocks noChangeAspect="1"/>
          </p:cNvPicPr>
          <p:nvPr/>
        </p:nvPicPr>
        <p:blipFill>
          <a:blip r:embed="rId2" cstate="print"/>
          <a:stretch>
            <a:fillRect/>
          </a:stretch>
        </p:blipFill>
        <p:spPr>
          <a:xfrm>
            <a:off x="539552" y="1268760"/>
            <a:ext cx="1440160" cy="648071"/>
          </a:xfrm>
          <a:prstGeom prst="rect">
            <a:avLst/>
          </a:prstGeom>
        </p:spPr>
      </p:pic>
      <p:sp>
        <p:nvSpPr>
          <p:cNvPr id="12" name="ZoneTexte 11"/>
          <p:cNvSpPr txBox="1"/>
          <p:nvPr/>
        </p:nvSpPr>
        <p:spPr>
          <a:xfrm>
            <a:off x="3491880" y="1268760"/>
            <a:ext cx="5184576" cy="1200329"/>
          </a:xfrm>
          <a:prstGeom prst="rect">
            <a:avLst/>
          </a:prstGeom>
          <a:noFill/>
        </p:spPr>
        <p:txBody>
          <a:bodyPr wrap="square" rtlCol="0">
            <a:spAutoFit/>
          </a:bodyPr>
          <a:lstStyle/>
          <a:p>
            <a:r>
              <a:rPr lang="fr-FR" dirty="0" smtClean="0"/>
              <a:t>- Signal envoyé lorsque le comité de course ne peut pas commencer la procédure de départ à l’heure prévue aux IC ou à tout autre moment lorsque cette procédure doit être différée. </a:t>
            </a:r>
            <a:endParaRPr lang="fr-FR" dirty="0"/>
          </a:p>
        </p:txBody>
      </p:sp>
      <p:sp>
        <p:nvSpPr>
          <p:cNvPr id="13" name="ZoneTexte 12"/>
          <p:cNvSpPr txBox="1"/>
          <p:nvPr/>
        </p:nvSpPr>
        <p:spPr>
          <a:xfrm>
            <a:off x="611560" y="1988840"/>
            <a:ext cx="1296144"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dirty="0" err="1" smtClean="0"/>
              <a:t>Apercu</a:t>
            </a:r>
            <a:endParaRPr lang="fr-FR" dirty="0"/>
          </a:p>
        </p:txBody>
      </p:sp>
      <p:cxnSp>
        <p:nvCxnSpPr>
          <p:cNvPr id="15" name="Connecteur droit avec flèche 14"/>
          <p:cNvCxnSpPr/>
          <p:nvPr/>
        </p:nvCxnSpPr>
        <p:spPr>
          <a:xfrm flipV="1">
            <a:off x="2915816" y="1700808"/>
            <a:ext cx="0" cy="504056"/>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16" name="Ellipse 15"/>
          <p:cNvSpPr/>
          <p:nvPr/>
        </p:nvSpPr>
        <p:spPr>
          <a:xfrm>
            <a:off x="3059832" y="1628800"/>
            <a:ext cx="216024" cy="21602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llipse 16"/>
          <p:cNvSpPr/>
          <p:nvPr/>
        </p:nvSpPr>
        <p:spPr>
          <a:xfrm>
            <a:off x="3059832" y="2060848"/>
            <a:ext cx="216024" cy="21602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descr="Apercu.jpg"/>
          <p:cNvPicPr>
            <a:picLocks noChangeAspect="1"/>
          </p:cNvPicPr>
          <p:nvPr/>
        </p:nvPicPr>
        <p:blipFill>
          <a:blip r:embed="rId2" cstate="print"/>
          <a:stretch>
            <a:fillRect/>
          </a:stretch>
        </p:blipFill>
        <p:spPr>
          <a:xfrm>
            <a:off x="539552" y="2564904"/>
            <a:ext cx="1440160" cy="792088"/>
          </a:xfrm>
          <a:prstGeom prst="rect">
            <a:avLst/>
          </a:prstGeom>
        </p:spPr>
      </p:pic>
      <p:sp>
        <p:nvSpPr>
          <p:cNvPr id="14" name="Ellipse 13"/>
          <p:cNvSpPr/>
          <p:nvPr/>
        </p:nvSpPr>
        <p:spPr>
          <a:xfrm>
            <a:off x="3059832" y="2924944"/>
            <a:ext cx="216024" cy="21602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8" name="Connecteur droit avec flèche 17"/>
          <p:cNvCxnSpPr/>
          <p:nvPr/>
        </p:nvCxnSpPr>
        <p:spPr>
          <a:xfrm flipH="1">
            <a:off x="2843808" y="2708920"/>
            <a:ext cx="8384" cy="504056"/>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pic>
        <p:nvPicPr>
          <p:cNvPr id="1025" name="Picture 1"/>
          <p:cNvPicPr>
            <a:picLocks noChangeAspect="1" noChangeArrowheads="1"/>
          </p:cNvPicPr>
          <p:nvPr/>
        </p:nvPicPr>
        <p:blipFill>
          <a:blip r:embed="rId3" cstate="print"/>
          <a:srcRect/>
          <a:stretch>
            <a:fillRect/>
          </a:stretch>
        </p:blipFill>
        <p:spPr bwMode="auto">
          <a:xfrm>
            <a:off x="539551" y="4077072"/>
            <a:ext cx="1317625" cy="360040"/>
          </a:xfrm>
          <a:prstGeom prst="rect">
            <a:avLst/>
          </a:prstGeom>
          <a:noFill/>
        </p:spPr>
      </p:pic>
      <p:cxnSp>
        <p:nvCxnSpPr>
          <p:cNvPr id="19" name="Connecteur droit avec flèche 18"/>
          <p:cNvCxnSpPr/>
          <p:nvPr/>
        </p:nvCxnSpPr>
        <p:spPr>
          <a:xfrm flipV="1">
            <a:off x="2915816" y="4293096"/>
            <a:ext cx="0" cy="504056"/>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20" name="Ellipse 19"/>
          <p:cNvSpPr/>
          <p:nvPr/>
        </p:nvSpPr>
        <p:spPr>
          <a:xfrm>
            <a:off x="3059832" y="4365104"/>
            <a:ext cx="216024" cy="216024"/>
          </a:xfrm>
          <a:prstGeom prst="ellips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pic>
        <p:nvPicPr>
          <p:cNvPr id="1027" name="Picture 3"/>
          <p:cNvPicPr>
            <a:picLocks noChangeAspect="1" noChangeArrowheads="1"/>
          </p:cNvPicPr>
          <p:nvPr/>
        </p:nvPicPr>
        <p:blipFill>
          <a:blip r:embed="rId4" cstate="print"/>
          <a:srcRect/>
          <a:stretch>
            <a:fillRect/>
          </a:stretch>
        </p:blipFill>
        <p:spPr bwMode="auto">
          <a:xfrm>
            <a:off x="539551" y="5877272"/>
            <a:ext cx="1273405" cy="288032"/>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au 7"/>
          <p:cNvGraphicFramePr>
            <a:graphicFrameLocks noGrp="1"/>
          </p:cNvGraphicFramePr>
          <p:nvPr/>
        </p:nvGraphicFramePr>
        <p:xfrm>
          <a:off x="539552" y="620688"/>
          <a:ext cx="8064895" cy="5161776"/>
        </p:xfrm>
        <a:graphic>
          <a:graphicData uri="http://schemas.openxmlformats.org/drawingml/2006/table">
            <a:tbl>
              <a:tblPr firstRow="1" bandRow="1">
                <a:tableStyleId>{5C22544A-7EE6-4342-B048-85BDC9FD1C3A}</a:tableStyleId>
              </a:tblPr>
              <a:tblGrid>
                <a:gridCol w="1678250"/>
                <a:gridCol w="725709"/>
                <a:gridCol w="5660936"/>
              </a:tblGrid>
              <a:tr h="50405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PPPP</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dirty="0" smtClean="0"/>
                        <a:t>444444</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28072">
                <a:tc>
                  <a:txBody>
                    <a:bodyPr/>
                    <a:lstStyle/>
                    <a:p>
                      <a:endParaRPr lang="fr-FR" dirty="0" smtClean="0"/>
                    </a:p>
                    <a:p>
                      <a:pPr algn="r"/>
                      <a:r>
                        <a:rPr lang="fr-FR" dirty="0" smtClean="0"/>
                        <a:t>P</a:t>
                      </a:r>
                    </a:p>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kern="1200" dirty="0" smtClean="0">
                          <a:solidFill>
                            <a:schemeClr val="dk1"/>
                          </a:solidFill>
                          <a:latin typeface="+mn-lt"/>
                          <a:ea typeface="+mn-ea"/>
                          <a:cs typeface="+mn-cs"/>
                        </a:rPr>
                        <a:t>- 1° possibilité : - en général utilisée pour les trophées, envoi du Pavillon P, </a:t>
                      </a:r>
                      <a:endParaRPr lang="fr-FR" dirty="0" smtClean="0"/>
                    </a:p>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864096">
                <a:tc>
                  <a:txBody>
                    <a:bodyPr/>
                    <a:lstStyle/>
                    <a:p>
                      <a:endParaRPr lang="fr-FR" dirty="0" smtClean="0"/>
                    </a:p>
                    <a:p>
                      <a:pPr algn="r"/>
                      <a:r>
                        <a:rPr lang="fr-FR" dirty="0" smtClean="0"/>
                        <a:t>Noir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sz="1800" kern="1200" dirty="0" smtClean="0">
                          <a:solidFill>
                            <a:schemeClr val="dk1"/>
                          </a:solidFill>
                          <a:latin typeface="+mn-lt"/>
                          <a:ea typeface="+mn-ea"/>
                          <a:cs typeface="+mn-cs"/>
                        </a:rPr>
                        <a:t>- 2° possibilité : utilisé généralement après un ou plusieurs rappels généraux, indique que la règle 30.4 du Pavillon noir est appliquée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864096">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fr-FR" dirty="0" smtClean="0"/>
                        <a:t>U</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sz="1800" kern="1200" dirty="0" smtClean="0">
                          <a:solidFill>
                            <a:schemeClr val="dk1"/>
                          </a:solidFill>
                          <a:latin typeface="+mn-lt"/>
                          <a:ea typeface="+mn-ea"/>
                          <a:cs typeface="+mn-cs"/>
                        </a:rPr>
                        <a:t>- 2° possibilité : utilisé généralement après un ou plusieurs rappels généraux, indique que la règle 30.4 du Pavillon noir est appliquée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864096">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fr-FR" dirty="0" smtClean="0"/>
                        <a:t>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sz="1800" kern="1200" dirty="0" smtClean="0">
                          <a:solidFill>
                            <a:schemeClr val="dk1"/>
                          </a:solidFill>
                          <a:latin typeface="+mn-lt"/>
                          <a:ea typeface="+mn-ea"/>
                          <a:cs typeface="+mn-cs"/>
                        </a:rPr>
                        <a:t>- envoi du Pavillon I qui indique que la règle 30.1 de retour par une extrémité sera appliquée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864096">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fr-FR" dirty="0" smtClean="0"/>
                        <a:t>Z</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sz="1800" kern="1200" dirty="0" smtClean="0">
                          <a:solidFill>
                            <a:schemeClr val="dk1"/>
                          </a:solidFill>
                          <a:latin typeface="+mn-lt"/>
                          <a:ea typeface="+mn-ea"/>
                          <a:cs typeface="+mn-cs"/>
                        </a:rPr>
                        <a:t>- indique l’application de la règle 30.2 Pénalité de 20% ; En outre ce pavillon Z peut être envoyé avec le pavillon I, = application  alors de 30.1 et 30.2.</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pic>
        <p:nvPicPr>
          <p:cNvPr id="18434" name="Picture 2" descr="PavillonP"/>
          <p:cNvPicPr>
            <a:picLocks noChangeAspect="1" noChangeArrowheads="1"/>
          </p:cNvPicPr>
          <p:nvPr/>
        </p:nvPicPr>
        <p:blipFill>
          <a:blip r:embed="rId2" cstate="print"/>
          <a:srcRect/>
          <a:stretch>
            <a:fillRect/>
          </a:stretch>
        </p:blipFill>
        <p:spPr bwMode="auto">
          <a:xfrm>
            <a:off x="683568" y="1412776"/>
            <a:ext cx="940512" cy="576064"/>
          </a:xfrm>
          <a:prstGeom prst="rect">
            <a:avLst/>
          </a:prstGeom>
          <a:noFill/>
          <a:ln w="9525">
            <a:noFill/>
            <a:miter lim="800000"/>
            <a:headEnd/>
            <a:tailEnd/>
          </a:ln>
        </p:spPr>
      </p:pic>
      <p:sp>
        <p:nvSpPr>
          <p:cNvPr id="11" name="ZoneTexte 10"/>
          <p:cNvSpPr txBox="1"/>
          <p:nvPr/>
        </p:nvSpPr>
        <p:spPr>
          <a:xfrm>
            <a:off x="611560" y="692696"/>
            <a:ext cx="144016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dirty="0" smtClean="0"/>
              <a:t>Préparatoire</a:t>
            </a:r>
            <a:endParaRPr lang="fr-FR" dirty="0"/>
          </a:p>
        </p:txBody>
      </p:sp>
      <p:sp>
        <p:nvSpPr>
          <p:cNvPr id="12" name="ZoneTexte 11"/>
          <p:cNvSpPr txBox="1"/>
          <p:nvPr/>
        </p:nvSpPr>
        <p:spPr>
          <a:xfrm>
            <a:off x="2123728" y="692696"/>
            <a:ext cx="72008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dirty="0" smtClean="0"/>
              <a:t>4 mn</a:t>
            </a:r>
            <a:endParaRPr lang="fr-FR" dirty="0"/>
          </a:p>
        </p:txBody>
      </p:sp>
      <p:cxnSp>
        <p:nvCxnSpPr>
          <p:cNvPr id="13" name="Connecteur droit avec flèche 12"/>
          <p:cNvCxnSpPr/>
          <p:nvPr/>
        </p:nvCxnSpPr>
        <p:spPr>
          <a:xfrm flipV="1">
            <a:off x="2339752" y="1412776"/>
            <a:ext cx="0" cy="504056"/>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14" name="Ellipse 13"/>
          <p:cNvSpPr/>
          <p:nvPr/>
        </p:nvSpPr>
        <p:spPr>
          <a:xfrm>
            <a:off x="2555776" y="1556792"/>
            <a:ext cx="216024" cy="216024"/>
          </a:xfrm>
          <a:prstGeom prst="ellips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8435" name="Picture 3" descr="PavillonNoire"/>
          <p:cNvPicPr>
            <a:picLocks noChangeAspect="1" noChangeArrowheads="1"/>
          </p:cNvPicPr>
          <p:nvPr/>
        </p:nvPicPr>
        <p:blipFill>
          <a:blip r:embed="rId3" cstate="print"/>
          <a:srcRect/>
          <a:stretch>
            <a:fillRect/>
          </a:stretch>
        </p:blipFill>
        <p:spPr bwMode="auto">
          <a:xfrm>
            <a:off x="683568" y="2276872"/>
            <a:ext cx="864096" cy="648072"/>
          </a:xfrm>
          <a:prstGeom prst="rect">
            <a:avLst/>
          </a:prstGeom>
          <a:noFill/>
          <a:ln w="9525">
            <a:noFill/>
            <a:miter lim="800000"/>
            <a:headEnd/>
            <a:tailEnd/>
          </a:ln>
        </p:spPr>
      </p:pic>
      <p:cxnSp>
        <p:nvCxnSpPr>
          <p:cNvPr id="16" name="Connecteur droit avec flèche 15"/>
          <p:cNvCxnSpPr/>
          <p:nvPr/>
        </p:nvCxnSpPr>
        <p:spPr>
          <a:xfrm flipV="1">
            <a:off x="2339752" y="2348880"/>
            <a:ext cx="0" cy="504056"/>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17" name="Ellipse 16"/>
          <p:cNvSpPr/>
          <p:nvPr/>
        </p:nvSpPr>
        <p:spPr>
          <a:xfrm>
            <a:off x="2555776" y="2420888"/>
            <a:ext cx="216024" cy="216024"/>
          </a:xfrm>
          <a:prstGeom prst="ellips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8436" name="Picture 4" descr="pav_u"/>
          <p:cNvPicPr>
            <a:picLocks noChangeAspect="1" noChangeArrowheads="1"/>
          </p:cNvPicPr>
          <p:nvPr/>
        </p:nvPicPr>
        <p:blipFill>
          <a:blip r:embed="rId4" cstate="print"/>
          <a:srcRect/>
          <a:stretch>
            <a:fillRect/>
          </a:stretch>
        </p:blipFill>
        <p:spPr bwMode="auto">
          <a:xfrm>
            <a:off x="611560" y="3140968"/>
            <a:ext cx="936104" cy="780087"/>
          </a:xfrm>
          <a:prstGeom prst="rect">
            <a:avLst/>
          </a:prstGeom>
          <a:noFill/>
          <a:ln w="9525">
            <a:noFill/>
            <a:miter lim="800000"/>
            <a:headEnd/>
            <a:tailEnd/>
          </a:ln>
        </p:spPr>
      </p:pic>
      <p:cxnSp>
        <p:nvCxnSpPr>
          <p:cNvPr id="19" name="Connecteur droit avec flèche 18"/>
          <p:cNvCxnSpPr/>
          <p:nvPr/>
        </p:nvCxnSpPr>
        <p:spPr>
          <a:xfrm flipV="1">
            <a:off x="2339752" y="3212976"/>
            <a:ext cx="0" cy="504056"/>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20" name="Ellipse 19"/>
          <p:cNvSpPr/>
          <p:nvPr/>
        </p:nvSpPr>
        <p:spPr>
          <a:xfrm>
            <a:off x="2555776" y="3284984"/>
            <a:ext cx="216024" cy="216024"/>
          </a:xfrm>
          <a:prstGeom prst="ellips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8437" name="Picture 5" descr="PavillonI"/>
          <p:cNvPicPr>
            <a:picLocks noChangeAspect="1" noChangeArrowheads="1"/>
          </p:cNvPicPr>
          <p:nvPr/>
        </p:nvPicPr>
        <p:blipFill>
          <a:blip r:embed="rId5" cstate="print"/>
          <a:srcRect/>
          <a:stretch>
            <a:fillRect/>
          </a:stretch>
        </p:blipFill>
        <p:spPr bwMode="auto">
          <a:xfrm>
            <a:off x="611560" y="4077072"/>
            <a:ext cx="792088" cy="712879"/>
          </a:xfrm>
          <a:prstGeom prst="rect">
            <a:avLst/>
          </a:prstGeom>
          <a:noFill/>
          <a:ln w="9525">
            <a:noFill/>
            <a:miter lim="800000"/>
            <a:headEnd/>
            <a:tailEnd/>
          </a:ln>
        </p:spPr>
      </p:pic>
      <p:cxnSp>
        <p:nvCxnSpPr>
          <p:cNvPr id="22" name="Connecteur droit avec flèche 21"/>
          <p:cNvCxnSpPr/>
          <p:nvPr/>
        </p:nvCxnSpPr>
        <p:spPr>
          <a:xfrm flipV="1">
            <a:off x="2339752" y="4149080"/>
            <a:ext cx="0" cy="504056"/>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23" name="Ellipse 22"/>
          <p:cNvSpPr/>
          <p:nvPr/>
        </p:nvSpPr>
        <p:spPr>
          <a:xfrm>
            <a:off x="2555776" y="4293096"/>
            <a:ext cx="216024" cy="216024"/>
          </a:xfrm>
          <a:prstGeom prst="ellips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8438" name="Picture 6" descr="PavillonZ"/>
          <p:cNvPicPr>
            <a:picLocks noChangeAspect="1" noChangeArrowheads="1"/>
          </p:cNvPicPr>
          <p:nvPr/>
        </p:nvPicPr>
        <p:blipFill>
          <a:blip r:embed="rId6" cstate="print"/>
          <a:srcRect/>
          <a:stretch>
            <a:fillRect/>
          </a:stretch>
        </p:blipFill>
        <p:spPr bwMode="auto">
          <a:xfrm>
            <a:off x="611560" y="4941168"/>
            <a:ext cx="810091" cy="648072"/>
          </a:xfrm>
          <a:prstGeom prst="rect">
            <a:avLst/>
          </a:prstGeom>
          <a:noFill/>
          <a:ln w="9525">
            <a:noFill/>
            <a:miter lim="800000"/>
            <a:headEnd/>
            <a:tailEnd/>
          </a:ln>
        </p:spPr>
      </p:pic>
      <p:sp>
        <p:nvSpPr>
          <p:cNvPr id="25" name="Ellipse 24"/>
          <p:cNvSpPr/>
          <p:nvPr/>
        </p:nvSpPr>
        <p:spPr>
          <a:xfrm>
            <a:off x="2555776" y="5157192"/>
            <a:ext cx="216024" cy="216024"/>
          </a:xfrm>
          <a:prstGeom prst="ellips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6" name="Connecteur droit avec flèche 25"/>
          <p:cNvCxnSpPr/>
          <p:nvPr/>
        </p:nvCxnSpPr>
        <p:spPr>
          <a:xfrm flipV="1">
            <a:off x="2339752" y="5013176"/>
            <a:ext cx="0" cy="504056"/>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nvPr>
        </p:nvGraphicFramePr>
        <p:xfrm>
          <a:off x="395536" y="332656"/>
          <a:ext cx="8229600" cy="6525345"/>
        </p:xfrm>
        <a:graphic>
          <a:graphicData uri="http://schemas.openxmlformats.org/drawingml/2006/table">
            <a:tbl>
              <a:tblPr firstRow="1" bandRow="1">
                <a:tableStyleId>{5C22544A-7EE6-4342-B048-85BDC9FD1C3A}</a:tableStyleId>
              </a:tblPr>
              <a:tblGrid>
                <a:gridCol w="1522512"/>
                <a:gridCol w="1080120"/>
                <a:gridCol w="5626968"/>
              </a:tblGrid>
              <a:tr h="466989">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019452">
                <a:tc>
                  <a:txBody>
                    <a:bodyPr/>
                    <a:lstStyle/>
                    <a:p>
                      <a:endParaRPr lang="fr-FR" dirty="0" smtClean="0"/>
                    </a:p>
                    <a:p>
                      <a:endParaRPr lang="fr-FR" dirty="0" smtClean="0"/>
                    </a:p>
                    <a:p>
                      <a:endParaRPr lang="fr-FR" dirty="0" smtClean="0"/>
                    </a:p>
                    <a:p>
                      <a:endParaRPr lang="fr-FR" dirty="0" smtClean="0"/>
                    </a:p>
                    <a:p>
                      <a:r>
                        <a:rPr lang="fr-FR" dirty="0" smtClean="0"/>
                        <a:t>P</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kern="1200" dirty="0" smtClean="0">
                          <a:solidFill>
                            <a:schemeClr val="dk1"/>
                          </a:solidFill>
                          <a:latin typeface="+mn-lt"/>
                          <a:ea typeface="+mn-ea"/>
                          <a:cs typeface="+mn-cs"/>
                        </a:rPr>
                        <a:t>- + long signal sonore : pour simplifier, à partir de ce moment  aucune partie de la coque  du  bateau  ne doit se trouver du côté parcours de  la ligne de départ  sinon le bateau  doit se replacer entièrement du côté pré-départ ou de l’un de ses prolongements, sans gêner les autres bateaux (respect des priorités). </a:t>
                      </a:r>
                    </a:p>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019452">
                <a:tc>
                  <a:txBody>
                    <a:bodyPr/>
                    <a:lstStyle/>
                    <a:p>
                      <a:endParaRPr lang="fr-FR" dirty="0" smtClean="0"/>
                    </a:p>
                    <a:p>
                      <a:endParaRPr lang="fr-FR" dirty="0" smtClean="0"/>
                    </a:p>
                    <a:p>
                      <a:endParaRPr lang="fr-FR" dirty="0" smtClean="0"/>
                    </a:p>
                    <a:p>
                      <a:endParaRPr lang="fr-FR" dirty="0" smtClean="0"/>
                    </a:p>
                    <a:p>
                      <a:r>
                        <a:rPr lang="fr-FR" dirty="0" smtClean="0"/>
                        <a:t>Noire  </a:t>
                      </a:r>
                      <a:r>
                        <a:rPr lang="fr-FR" dirty="0" smtClean="0">
                          <a:solidFill>
                            <a:srgbClr val="FF0000"/>
                          </a:solidFill>
                        </a:rPr>
                        <a:t>( 1)</a:t>
                      </a:r>
                      <a:endParaRPr lang="fr-FR"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FontTx/>
                        <a:buChar char="-"/>
                      </a:pPr>
                      <a:r>
                        <a:rPr lang="fr-FR" sz="1800" kern="1200" dirty="0" smtClean="0">
                          <a:solidFill>
                            <a:schemeClr val="dk1"/>
                          </a:solidFill>
                          <a:latin typeface="+mn-lt"/>
                          <a:ea typeface="+mn-ea"/>
                          <a:cs typeface="+mn-cs"/>
                        </a:rPr>
                        <a:t>+ long signal sonore : à partir de ce moment si une partie de la coque du bateau  se trouve  dans le triangle formé par les extrémités de la ligne de départ et la première marque, il est disqualifié. En cas d’un nouveau rappel général, il  ne pourra plus prendre le départ de cette</a:t>
                      </a:r>
                    </a:p>
                    <a:p>
                      <a:pPr>
                        <a:buFontTx/>
                        <a:buNone/>
                      </a:pPr>
                      <a:r>
                        <a:rPr lang="fr-FR" sz="1800" kern="1200" dirty="0" smtClean="0">
                          <a:solidFill>
                            <a:schemeClr val="dk1"/>
                          </a:solidFill>
                          <a:latin typeface="+mn-lt"/>
                          <a:ea typeface="+mn-ea"/>
                          <a:cs typeface="+mn-cs"/>
                        </a:rPr>
                        <a:t>course. (N° inscrit sur un  tableau à bord du  bateau CC)</a:t>
                      </a:r>
                    </a:p>
                    <a:p>
                      <a:pPr>
                        <a:buFontTx/>
                        <a:buNone/>
                      </a:pPr>
                      <a:r>
                        <a:rPr lang="fr-FR" sz="1800" kern="1200" dirty="0" smtClean="0">
                          <a:solidFill>
                            <a:schemeClr val="dk1"/>
                          </a:solidFill>
                          <a:latin typeface="+mn-lt"/>
                          <a:ea typeface="+mn-ea"/>
                          <a:cs typeface="+mn-cs"/>
                        </a:rPr>
                        <a:t>- </a:t>
                      </a:r>
                      <a:r>
                        <a:rPr lang="fr-FR" sz="1800" kern="1200" dirty="0" smtClean="0">
                          <a:solidFill>
                            <a:srgbClr val="FF0000"/>
                          </a:solidFill>
                          <a:latin typeface="+mn-lt"/>
                          <a:ea typeface="+mn-ea"/>
                          <a:cs typeface="+mn-cs"/>
                        </a:rPr>
                        <a:t>( 1 )</a:t>
                      </a:r>
                      <a:r>
                        <a:rPr lang="fr-FR" sz="1800" kern="1200" dirty="0" smtClean="0">
                          <a:solidFill>
                            <a:schemeClr val="dk1"/>
                          </a:solidFill>
                          <a:latin typeface="+mn-lt"/>
                          <a:ea typeface="+mn-ea"/>
                          <a:cs typeface="+mn-cs"/>
                        </a:rPr>
                        <a:t> = pas de rappel individuel</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019452">
                <a:tc>
                  <a:txBody>
                    <a:bodyPr/>
                    <a:lstStyle/>
                    <a:p>
                      <a:endParaRPr lang="fr-FR" dirty="0" smtClean="0"/>
                    </a:p>
                    <a:p>
                      <a:endParaRPr lang="fr-FR" dirty="0" smtClean="0"/>
                    </a:p>
                    <a:p>
                      <a:endParaRPr lang="fr-FR" dirty="0" smtClean="0"/>
                    </a:p>
                    <a:p>
                      <a:endParaRPr lang="fr-FR" dirty="0" smtClean="0"/>
                    </a:p>
                    <a:p>
                      <a:r>
                        <a:rPr lang="fr-FR" dirty="0" smtClean="0"/>
                        <a:t>U </a:t>
                      </a:r>
                      <a:r>
                        <a:rPr lang="fr-FR" dirty="0" smtClean="0">
                          <a:solidFill>
                            <a:srgbClr val="FF0000"/>
                          </a:solidFill>
                        </a:rPr>
                        <a:t>( 1 )</a:t>
                      </a:r>
                      <a:endParaRPr lang="fr-FR"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sz="1800" kern="1200" dirty="0" smtClean="0">
                          <a:solidFill>
                            <a:schemeClr val="dk1"/>
                          </a:solidFill>
                          <a:latin typeface="+mn-lt"/>
                          <a:ea typeface="+mn-ea"/>
                          <a:cs typeface="+mn-cs"/>
                        </a:rPr>
                        <a:t> - + long signal sonore : à partir de ce moment si une partie de la coque du bateau  se trouve  dans le triangle formé par les extrémités de la ligne de départ et la première marque, il est disqualifié. En cas d’un nouveau rappel général, il pourra  prendre le départ de cette course.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5" name="ZoneTexte 4"/>
          <p:cNvSpPr txBox="1"/>
          <p:nvPr/>
        </p:nvSpPr>
        <p:spPr>
          <a:xfrm>
            <a:off x="539552" y="332656"/>
            <a:ext cx="3024336"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dirty="0" smtClean="0"/>
              <a:t>Amené signal Préparatoire</a:t>
            </a:r>
            <a:endParaRPr lang="fr-FR" dirty="0"/>
          </a:p>
        </p:txBody>
      </p:sp>
      <p:sp>
        <p:nvSpPr>
          <p:cNvPr id="6" name="ZoneTexte 5"/>
          <p:cNvSpPr txBox="1"/>
          <p:nvPr/>
        </p:nvSpPr>
        <p:spPr>
          <a:xfrm>
            <a:off x="4283968" y="332656"/>
            <a:ext cx="72008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dirty="0" smtClean="0"/>
              <a:t>1 mn</a:t>
            </a:r>
            <a:endParaRPr lang="fr-FR" dirty="0"/>
          </a:p>
        </p:txBody>
      </p:sp>
      <p:pic>
        <p:nvPicPr>
          <p:cNvPr id="19458" name="Picture 2" descr="PavillonP"/>
          <p:cNvPicPr>
            <a:picLocks noChangeAspect="1" noChangeArrowheads="1"/>
          </p:cNvPicPr>
          <p:nvPr/>
        </p:nvPicPr>
        <p:blipFill>
          <a:blip r:embed="rId2" cstate="print"/>
          <a:srcRect/>
          <a:stretch>
            <a:fillRect/>
          </a:stretch>
        </p:blipFill>
        <p:spPr bwMode="auto">
          <a:xfrm>
            <a:off x="611560" y="1196752"/>
            <a:ext cx="793558" cy="648072"/>
          </a:xfrm>
          <a:prstGeom prst="rect">
            <a:avLst/>
          </a:prstGeom>
          <a:noFill/>
          <a:ln w="9525">
            <a:noFill/>
            <a:miter lim="800000"/>
            <a:headEnd/>
            <a:tailEnd/>
          </a:ln>
        </p:spPr>
      </p:pic>
      <p:cxnSp>
        <p:nvCxnSpPr>
          <p:cNvPr id="8" name="Connecteur droit avec flèche 7"/>
          <p:cNvCxnSpPr/>
          <p:nvPr/>
        </p:nvCxnSpPr>
        <p:spPr>
          <a:xfrm>
            <a:off x="2123728" y="1052736"/>
            <a:ext cx="0" cy="648072"/>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p:nvCxnSpPr>
        <p:spPr>
          <a:xfrm>
            <a:off x="2339752" y="1700808"/>
            <a:ext cx="504056" cy="0"/>
          </a:xfrm>
          <a:prstGeom prst="line">
            <a:avLst/>
          </a:prstGeom>
          <a:ln w="63500"/>
        </p:spPr>
        <p:style>
          <a:lnRef idx="1">
            <a:schemeClr val="accent1"/>
          </a:lnRef>
          <a:fillRef idx="0">
            <a:schemeClr val="accent1"/>
          </a:fillRef>
          <a:effectRef idx="0">
            <a:schemeClr val="accent1"/>
          </a:effectRef>
          <a:fontRef idx="minor">
            <a:schemeClr val="tx1"/>
          </a:fontRef>
        </p:style>
      </p:cxnSp>
      <p:pic>
        <p:nvPicPr>
          <p:cNvPr id="19459" name="Picture 3" descr="PavillonNoire"/>
          <p:cNvPicPr>
            <a:picLocks noChangeAspect="1" noChangeArrowheads="1"/>
          </p:cNvPicPr>
          <p:nvPr/>
        </p:nvPicPr>
        <p:blipFill>
          <a:blip r:embed="rId3" cstate="print"/>
          <a:srcRect/>
          <a:stretch>
            <a:fillRect/>
          </a:stretch>
        </p:blipFill>
        <p:spPr bwMode="auto">
          <a:xfrm>
            <a:off x="611560" y="2996952"/>
            <a:ext cx="960107" cy="720080"/>
          </a:xfrm>
          <a:prstGeom prst="rect">
            <a:avLst/>
          </a:prstGeom>
          <a:noFill/>
          <a:ln w="9525">
            <a:noFill/>
            <a:miter lim="800000"/>
            <a:headEnd/>
            <a:tailEnd/>
          </a:ln>
        </p:spPr>
      </p:pic>
      <p:cxnSp>
        <p:nvCxnSpPr>
          <p:cNvPr id="14" name="Connecteur droit avec flèche 13"/>
          <p:cNvCxnSpPr/>
          <p:nvPr/>
        </p:nvCxnSpPr>
        <p:spPr>
          <a:xfrm>
            <a:off x="2051720" y="3068960"/>
            <a:ext cx="0" cy="648072"/>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5" name="Connecteur droit 14"/>
          <p:cNvCxnSpPr/>
          <p:nvPr/>
        </p:nvCxnSpPr>
        <p:spPr>
          <a:xfrm>
            <a:off x="2267744" y="3645024"/>
            <a:ext cx="504056" cy="0"/>
          </a:xfrm>
          <a:prstGeom prst="line">
            <a:avLst/>
          </a:prstGeom>
          <a:ln w="63500"/>
        </p:spPr>
        <p:style>
          <a:lnRef idx="1">
            <a:schemeClr val="accent1"/>
          </a:lnRef>
          <a:fillRef idx="0">
            <a:schemeClr val="accent1"/>
          </a:fillRef>
          <a:effectRef idx="0">
            <a:schemeClr val="accent1"/>
          </a:effectRef>
          <a:fontRef idx="minor">
            <a:schemeClr val="tx1"/>
          </a:fontRef>
        </p:style>
      </p:cxnSp>
      <p:pic>
        <p:nvPicPr>
          <p:cNvPr id="19460" name="Picture 4" descr="pav_u"/>
          <p:cNvPicPr>
            <a:picLocks noChangeAspect="1" noChangeArrowheads="1"/>
          </p:cNvPicPr>
          <p:nvPr/>
        </p:nvPicPr>
        <p:blipFill>
          <a:blip r:embed="rId4" cstate="print"/>
          <a:srcRect/>
          <a:stretch>
            <a:fillRect/>
          </a:stretch>
        </p:blipFill>
        <p:spPr bwMode="auto">
          <a:xfrm>
            <a:off x="539552" y="5013176"/>
            <a:ext cx="1036917" cy="864097"/>
          </a:xfrm>
          <a:prstGeom prst="rect">
            <a:avLst/>
          </a:prstGeom>
          <a:noFill/>
          <a:ln w="9525">
            <a:noFill/>
            <a:miter lim="800000"/>
            <a:headEnd/>
            <a:tailEnd/>
          </a:ln>
        </p:spPr>
      </p:pic>
      <p:cxnSp>
        <p:nvCxnSpPr>
          <p:cNvPr id="17" name="Connecteur droit avec flèche 16"/>
          <p:cNvCxnSpPr/>
          <p:nvPr/>
        </p:nvCxnSpPr>
        <p:spPr>
          <a:xfrm>
            <a:off x="2123728" y="5085184"/>
            <a:ext cx="0" cy="648072"/>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8" name="Connecteur droit 17"/>
          <p:cNvCxnSpPr/>
          <p:nvPr/>
        </p:nvCxnSpPr>
        <p:spPr>
          <a:xfrm>
            <a:off x="2195736" y="5805264"/>
            <a:ext cx="504056" cy="0"/>
          </a:xfrm>
          <a:prstGeom prst="line">
            <a:avLst/>
          </a:prstGeom>
          <a:ln w="63500"/>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539552" y="548680"/>
          <a:ext cx="8208911" cy="5040052"/>
        </p:xfrm>
        <a:graphic>
          <a:graphicData uri="http://schemas.openxmlformats.org/drawingml/2006/table">
            <a:tbl>
              <a:tblPr firstRow="1" bandRow="1">
                <a:tableStyleId>{5C22544A-7EE6-4342-B048-85BDC9FD1C3A}</a:tableStyleId>
              </a:tblPr>
              <a:tblGrid>
                <a:gridCol w="1440160"/>
                <a:gridCol w="864096"/>
                <a:gridCol w="5904655"/>
              </a:tblGrid>
              <a:tr h="468052">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68052">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b="1" kern="1200" dirty="0" smtClean="0">
                          <a:solidFill>
                            <a:schemeClr val="dk1"/>
                          </a:solidFill>
                          <a:latin typeface="+mn-lt"/>
                          <a:ea typeface="+mn-ea"/>
                          <a:cs typeface="+mn-cs"/>
                        </a:rPr>
                        <a:t>Amené du Signal d’AVERTISSEMENT</a:t>
                      </a:r>
                      <a:endParaRPr lang="fr-FR" dirty="0" smtClean="0"/>
                    </a:p>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68052">
                <a:tc>
                  <a:txBody>
                    <a:bodyPr/>
                    <a:lstStyle/>
                    <a:p>
                      <a:pPr algn="r"/>
                      <a:r>
                        <a:rPr lang="fr-FR" dirty="0" smtClean="0"/>
                        <a:t>X</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sz="1800" b="1" kern="1200" dirty="0" smtClean="0">
                          <a:solidFill>
                            <a:schemeClr val="dk1"/>
                          </a:solidFill>
                          <a:latin typeface="+mn-lt"/>
                          <a:ea typeface="+mn-ea"/>
                          <a:cs typeface="+mn-cs"/>
                        </a:rPr>
                        <a:t>- </a:t>
                      </a:r>
                      <a:r>
                        <a:rPr lang="fr-FR" sz="1800" kern="1200" dirty="0" smtClean="0">
                          <a:solidFill>
                            <a:schemeClr val="dk1"/>
                          </a:solidFill>
                          <a:latin typeface="+mn-lt"/>
                          <a:ea typeface="+mn-ea"/>
                          <a:cs typeface="+mn-cs"/>
                        </a:rPr>
                        <a:t>Envoyé lorsqu’au signal de départ un ou plusieurs bateaux ont été identifiés au cours de la minute </a:t>
                      </a:r>
                      <a:r>
                        <a:rPr lang="fr-FR" sz="1800" b="1" kern="1200" dirty="0" smtClean="0">
                          <a:solidFill>
                            <a:schemeClr val="dk1"/>
                          </a:solidFill>
                          <a:latin typeface="+mn-lt"/>
                          <a:ea typeface="+mn-ea"/>
                          <a:cs typeface="+mn-cs"/>
                        </a:rPr>
                        <a:t>du côté parcours</a:t>
                      </a:r>
                      <a:r>
                        <a:rPr lang="fr-FR" sz="1800" kern="1200" dirty="0" smtClean="0">
                          <a:solidFill>
                            <a:schemeClr val="dk1"/>
                          </a:solidFill>
                          <a:latin typeface="+mn-lt"/>
                          <a:ea typeface="+mn-ea"/>
                          <a:cs typeface="+mn-cs"/>
                        </a:rPr>
                        <a:t> sans être revenu du côté pré-départ de la ligne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97748">
                <a:tc>
                  <a:txBody>
                    <a:bodyPr/>
                    <a:lstStyle/>
                    <a:p>
                      <a:pPr algn="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sz="1800" b="1" kern="1200" dirty="0" smtClean="0">
                          <a:solidFill>
                            <a:schemeClr val="dk1"/>
                          </a:solidFill>
                          <a:latin typeface="+mn-lt"/>
                          <a:ea typeface="+mn-ea"/>
                          <a:cs typeface="+mn-cs"/>
                        </a:rPr>
                        <a:t>- </a:t>
                      </a:r>
                      <a:r>
                        <a:rPr lang="fr-FR" sz="1800" kern="1200" dirty="0" smtClean="0">
                          <a:solidFill>
                            <a:schemeClr val="dk1"/>
                          </a:solidFill>
                          <a:latin typeface="+mn-lt"/>
                          <a:ea typeface="+mn-ea"/>
                          <a:cs typeface="+mn-cs"/>
                        </a:rPr>
                        <a:t>Amené du pavillon lorsque le ou les bateaux ont réparé en revenant du côté pré-départ de la ligne selon pavillon envoyé ou si il (ils) ne répare(nt) pas dans les  4 mn après le départ</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68052">
                <a:tc>
                  <a:txBody>
                    <a:bodyPr/>
                    <a:lstStyle/>
                    <a:p>
                      <a:endParaRPr lang="fr-FR" dirty="0" smtClean="0"/>
                    </a:p>
                    <a:p>
                      <a:endParaRPr lang="fr-FR" dirty="0" smtClean="0"/>
                    </a:p>
                    <a:p>
                      <a:endParaRPr lang="fr-FR" dirty="0" smtClean="0"/>
                    </a:p>
                    <a:p>
                      <a:r>
                        <a:rPr lang="fr-FR" dirty="0" smtClean="0"/>
                        <a:t>1° Substitut</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FontTx/>
                        <a:buChar char="-"/>
                      </a:pPr>
                      <a:r>
                        <a:rPr lang="fr-FR" sz="1800" kern="1200" dirty="0" smtClean="0">
                          <a:solidFill>
                            <a:schemeClr val="dk1"/>
                          </a:solidFill>
                          <a:latin typeface="+mn-lt"/>
                          <a:ea typeface="+mn-ea"/>
                          <a:cs typeface="+mn-cs"/>
                        </a:rPr>
                        <a:t>Envoyé lorsqu’au signal de départ, le CC est dans l’incapacité d’identifier  les bateaux qui sont  </a:t>
                      </a:r>
                      <a:r>
                        <a:rPr lang="fr-FR" sz="1800" b="1" kern="1200" dirty="0" smtClean="0">
                          <a:solidFill>
                            <a:schemeClr val="dk1"/>
                          </a:solidFill>
                          <a:latin typeface="+mn-lt"/>
                          <a:ea typeface="+mn-ea"/>
                          <a:cs typeface="+mn-cs"/>
                        </a:rPr>
                        <a:t>du côté parcours</a:t>
                      </a:r>
                      <a:r>
                        <a:rPr lang="fr-FR" sz="1800" kern="1200" dirty="0" smtClean="0">
                          <a:solidFill>
                            <a:schemeClr val="dk1"/>
                          </a:solidFill>
                          <a:latin typeface="+mn-lt"/>
                          <a:ea typeface="+mn-ea"/>
                          <a:cs typeface="+mn-cs"/>
                        </a:rPr>
                        <a:t> ou encore suite à une erreur dans la procédure.</a:t>
                      </a:r>
                    </a:p>
                    <a:p>
                      <a:pPr>
                        <a:buFontTx/>
                        <a:buChar char="-"/>
                      </a:pP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68052">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sz="1800" kern="1200" dirty="0" smtClean="0">
                          <a:solidFill>
                            <a:schemeClr val="dk1"/>
                          </a:solidFill>
                          <a:latin typeface="+mn-lt"/>
                          <a:ea typeface="+mn-ea"/>
                          <a:cs typeface="+mn-cs"/>
                        </a:rPr>
                        <a:t>- Amené </a:t>
                      </a:r>
                      <a:r>
                        <a:rPr lang="fr-FR" sz="1800" b="1" kern="1200" dirty="0" smtClean="0">
                          <a:solidFill>
                            <a:schemeClr val="dk1"/>
                          </a:solidFill>
                          <a:latin typeface="+mn-lt"/>
                          <a:ea typeface="+mn-ea"/>
                          <a:cs typeface="+mn-cs"/>
                        </a:rPr>
                        <a:t>1 mn</a:t>
                      </a:r>
                      <a:r>
                        <a:rPr lang="fr-FR" sz="1800" kern="1200" dirty="0" smtClean="0">
                          <a:solidFill>
                            <a:schemeClr val="dk1"/>
                          </a:solidFill>
                          <a:latin typeface="+mn-lt"/>
                          <a:ea typeface="+mn-ea"/>
                          <a:cs typeface="+mn-cs"/>
                        </a:rPr>
                        <a:t> avant l’envoi du signal d’avertissement pour le début d’une nouvelle procédure de départ pour la classe rappelée.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3" name="ZoneTexte 2"/>
          <p:cNvSpPr txBox="1"/>
          <p:nvPr/>
        </p:nvSpPr>
        <p:spPr>
          <a:xfrm>
            <a:off x="755576" y="620688"/>
            <a:ext cx="108012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dirty="0" smtClean="0"/>
              <a:t>Départ</a:t>
            </a:r>
            <a:endParaRPr lang="fr-FR" dirty="0"/>
          </a:p>
        </p:txBody>
      </p:sp>
      <p:sp>
        <p:nvSpPr>
          <p:cNvPr id="4" name="ZoneTexte 3"/>
          <p:cNvSpPr txBox="1"/>
          <p:nvPr/>
        </p:nvSpPr>
        <p:spPr>
          <a:xfrm>
            <a:off x="2123728" y="620688"/>
            <a:ext cx="72008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dirty="0" smtClean="0"/>
              <a:t>0 mn</a:t>
            </a:r>
            <a:endParaRPr lang="fr-FR" dirty="0"/>
          </a:p>
        </p:txBody>
      </p:sp>
      <p:sp>
        <p:nvSpPr>
          <p:cNvPr id="2048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pic>
        <p:nvPicPr>
          <p:cNvPr id="20481" name="Picture 1"/>
          <p:cNvPicPr>
            <a:picLocks noChangeAspect="1" noChangeArrowheads="1"/>
          </p:cNvPicPr>
          <p:nvPr/>
        </p:nvPicPr>
        <p:blipFill>
          <a:blip r:embed="rId2" cstate="print"/>
          <a:srcRect/>
          <a:stretch>
            <a:fillRect/>
          </a:stretch>
        </p:blipFill>
        <p:spPr bwMode="auto">
          <a:xfrm>
            <a:off x="539552" y="1124744"/>
            <a:ext cx="1494166" cy="360040"/>
          </a:xfrm>
          <a:prstGeom prst="rect">
            <a:avLst/>
          </a:prstGeom>
          <a:noFill/>
        </p:spPr>
      </p:pic>
      <p:cxnSp>
        <p:nvCxnSpPr>
          <p:cNvPr id="7" name="Connecteur droit avec flèche 6"/>
          <p:cNvCxnSpPr/>
          <p:nvPr/>
        </p:nvCxnSpPr>
        <p:spPr>
          <a:xfrm>
            <a:off x="2123728" y="1052736"/>
            <a:ext cx="0" cy="36004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10" name="Ellipse 9"/>
          <p:cNvSpPr/>
          <p:nvPr/>
        </p:nvSpPr>
        <p:spPr>
          <a:xfrm>
            <a:off x="2411760" y="1196752"/>
            <a:ext cx="216024" cy="216024"/>
          </a:xfrm>
          <a:prstGeom prst="ellips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483" name="Picture 3" descr="PavillonX"/>
          <p:cNvPicPr>
            <a:picLocks noChangeAspect="1" noChangeArrowheads="1"/>
          </p:cNvPicPr>
          <p:nvPr/>
        </p:nvPicPr>
        <p:blipFill>
          <a:blip r:embed="rId3" cstate="print"/>
          <a:srcRect/>
          <a:stretch>
            <a:fillRect/>
          </a:stretch>
        </p:blipFill>
        <p:spPr bwMode="auto">
          <a:xfrm>
            <a:off x="755575" y="1700808"/>
            <a:ext cx="777686" cy="648072"/>
          </a:xfrm>
          <a:prstGeom prst="rect">
            <a:avLst/>
          </a:prstGeom>
          <a:noFill/>
          <a:ln w="9525">
            <a:noFill/>
            <a:miter lim="800000"/>
            <a:headEnd/>
            <a:tailEnd/>
          </a:ln>
        </p:spPr>
      </p:pic>
      <p:cxnSp>
        <p:nvCxnSpPr>
          <p:cNvPr id="12" name="Connecteur droit avec flèche 11"/>
          <p:cNvCxnSpPr/>
          <p:nvPr/>
        </p:nvCxnSpPr>
        <p:spPr>
          <a:xfrm flipV="1">
            <a:off x="2195736" y="1772816"/>
            <a:ext cx="0" cy="36004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14" name="Ellipse 13"/>
          <p:cNvSpPr/>
          <p:nvPr/>
        </p:nvSpPr>
        <p:spPr>
          <a:xfrm>
            <a:off x="2483768" y="1916832"/>
            <a:ext cx="216024" cy="21602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Picture 3" descr="PavillonX"/>
          <p:cNvPicPr>
            <a:picLocks noChangeAspect="1" noChangeArrowheads="1"/>
          </p:cNvPicPr>
          <p:nvPr/>
        </p:nvPicPr>
        <p:blipFill>
          <a:blip r:embed="rId3" cstate="print"/>
          <a:srcRect/>
          <a:stretch>
            <a:fillRect/>
          </a:stretch>
        </p:blipFill>
        <p:spPr bwMode="auto">
          <a:xfrm>
            <a:off x="755576" y="2708920"/>
            <a:ext cx="864096" cy="720080"/>
          </a:xfrm>
          <a:prstGeom prst="rect">
            <a:avLst/>
          </a:prstGeom>
          <a:noFill/>
          <a:ln w="9525">
            <a:noFill/>
            <a:miter lim="800000"/>
            <a:headEnd/>
            <a:tailEnd/>
          </a:ln>
        </p:spPr>
      </p:pic>
      <p:cxnSp>
        <p:nvCxnSpPr>
          <p:cNvPr id="16" name="Connecteur droit avec flèche 15"/>
          <p:cNvCxnSpPr/>
          <p:nvPr/>
        </p:nvCxnSpPr>
        <p:spPr>
          <a:xfrm>
            <a:off x="2195736" y="2636912"/>
            <a:ext cx="0" cy="432048"/>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pic>
        <p:nvPicPr>
          <p:cNvPr id="20484" name="Picture 4" descr="Substitut"/>
          <p:cNvPicPr>
            <a:picLocks noChangeAspect="1" noChangeArrowheads="1"/>
          </p:cNvPicPr>
          <p:nvPr/>
        </p:nvPicPr>
        <p:blipFill>
          <a:blip r:embed="rId4" cstate="print"/>
          <a:srcRect/>
          <a:stretch>
            <a:fillRect/>
          </a:stretch>
        </p:blipFill>
        <p:spPr bwMode="auto">
          <a:xfrm>
            <a:off x="827584" y="3645024"/>
            <a:ext cx="936104" cy="702078"/>
          </a:xfrm>
          <a:prstGeom prst="rect">
            <a:avLst/>
          </a:prstGeom>
          <a:noFill/>
          <a:ln w="9525">
            <a:noFill/>
            <a:miter lim="800000"/>
            <a:headEnd/>
            <a:tailEnd/>
          </a:ln>
        </p:spPr>
      </p:pic>
      <p:cxnSp>
        <p:nvCxnSpPr>
          <p:cNvPr id="19" name="Connecteur droit avec flèche 18"/>
          <p:cNvCxnSpPr/>
          <p:nvPr/>
        </p:nvCxnSpPr>
        <p:spPr>
          <a:xfrm flipV="1">
            <a:off x="2123728" y="3501008"/>
            <a:ext cx="0" cy="36004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20" name="Ellipse 19"/>
          <p:cNvSpPr/>
          <p:nvPr/>
        </p:nvSpPr>
        <p:spPr>
          <a:xfrm>
            <a:off x="2267744" y="3573016"/>
            <a:ext cx="216024" cy="21602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llipse 20"/>
          <p:cNvSpPr/>
          <p:nvPr/>
        </p:nvSpPr>
        <p:spPr>
          <a:xfrm>
            <a:off x="2555776" y="3573016"/>
            <a:ext cx="216024" cy="21602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2" name="Picture 4" descr="Substitut"/>
          <p:cNvPicPr>
            <a:picLocks noChangeAspect="1" noChangeArrowheads="1"/>
          </p:cNvPicPr>
          <p:nvPr/>
        </p:nvPicPr>
        <p:blipFill>
          <a:blip r:embed="rId4" cstate="print"/>
          <a:srcRect/>
          <a:stretch>
            <a:fillRect/>
          </a:stretch>
        </p:blipFill>
        <p:spPr bwMode="auto">
          <a:xfrm>
            <a:off x="755576" y="4797152"/>
            <a:ext cx="960106" cy="720080"/>
          </a:xfrm>
          <a:prstGeom prst="rect">
            <a:avLst/>
          </a:prstGeom>
          <a:noFill/>
          <a:ln w="9525">
            <a:noFill/>
            <a:miter lim="800000"/>
            <a:headEnd/>
            <a:tailEnd/>
          </a:ln>
        </p:spPr>
      </p:pic>
      <p:cxnSp>
        <p:nvCxnSpPr>
          <p:cNvPr id="23" name="Connecteur droit avec flèche 22"/>
          <p:cNvCxnSpPr/>
          <p:nvPr/>
        </p:nvCxnSpPr>
        <p:spPr>
          <a:xfrm>
            <a:off x="2123728" y="4797152"/>
            <a:ext cx="0" cy="432048"/>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24" name="Ellipse 23"/>
          <p:cNvSpPr/>
          <p:nvPr/>
        </p:nvSpPr>
        <p:spPr>
          <a:xfrm>
            <a:off x="2411760" y="4941168"/>
            <a:ext cx="216024" cy="21602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395536" y="476672"/>
          <a:ext cx="8136906" cy="5869776"/>
        </p:xfrm>
        <a:graphic>
          <a:graphicData uri="http://schemas.openxmlformats.org/drawingml/2006/table">
            <a:tbl>
              <a:tblPr firstRow="1" bandRow="1">
                <a:tableStyleId>{5C22544A-7EE6-4342-B048-85BDC9FD1C3A}</a:tableStyleId>
              </a:tblPr>
              <a:tblGrid>
                <a:gridCol w="1440160"/>
                <a:gridCol w="792088"/>
                <a:gridCol w="5904658"/>
              </a:tblGrid>
              <a:tr h="370840">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293456">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sz="1800" b="1" kern="1200" dirty="0" smtClean="0">
                          <a:solidFill>
                            <a:schemeClr val="dk1"/>
                          </a:solidFill>
                          <a:latin typeface="+mn-lt"/>
                          <a:ea typeface="+mn-ea"/>
                          <a:cs typeface="+mn-cs"/>
                        </a:rPr>
                        <a:t>-</a:t>
                      </a:r>
                      <a:r>
                        <a:rPr lang="fr-FR" sz="1800" kern="1200" dirty="0" smtClean="0">
                          <a:solidFill>
                            <a:schemeClr val="dk1"/>
                          </a:solidFill>
                          <a:latin typeface="+mn-lt"/>
                          <a:ea typeface="+mn-ea"/>
                          <a:cs typeface="+mn-cs"/>
                        </a:rPr>
                        <a:t> </a:t>
                      </a:r>
                      <a:r>
                        <a:rPr lang="fr-FR" sz="1800" b="1" kern="1200" dirty="0" smtClean="0">
                          <a:solidFill>
                            <a:schemeClr val="dk1"/>
                          </a:solidFill>
                          <a:latin typeface="+mn-lt"/>
                          <a:ea typeface="+mn-ea"/>
                          <a:cs typeface="+mn-cs"/>
                        </a:rPr>
                        <a:t>le mât arborant ce pavillon est une extrémité de</a:t>
                      </a:r>
                      <a:r>
                        <a:rPr lang="fr-FR" sz="1800" kern="1200" dirty="0" smtClean="0">
                          <a:solidFill>
                            <a:schemeClr val="dk1"/>
                          </a:solidFill>
                          <a:latin typeface="+mn-lt"/>
                          <a:ea typeface="+mn-ea"/>
                          <a:cs typeface="+mn-cs"/>
                        </a:rPr>
                        <a:t> </a:t>
                      </a:r>
                      <a:r>
                        <a:rPr lang="fr-FR" sz="1800" b="1" kern="1200" dirty="0" smtClean="0">
                          <a:solidFill>
                            <a:schemeClr val="dk1"/>
                          </a:solidFill>
                          <a:latin typeface="+mn-lt"/>
                          <a:ea typeface="+mn-ea"/>
                          <a:cs typeface="+mn-cs"/>
                        </a:rPr>
                        <a:t>la ligne de départ</a:t>
                      </a:r>
                      <a:r>
                        <a:rPr lang="fr-FR" sz="1800" kern="1200" dirty="0" smtClean="0">
                          <a:solidFill>
                            <a:schemeClr val="dk1"/>
                          </a:solidFill>
                          <a:latin typeface="+mn-lt"/>
                          <a:ea typeface="+mn-ea"/>
                          <a:cs typeface="+mn-cs"/>
                        </a:rPr>
                        <a:t>.(RCV)</a:t>
                      </a:r>
                    </a:p>
                    <a:p>
                      <a:r>
                        <a:rPr lang="fr-FR" sz="1800" kern="1200" dirty="0" smtClean="0">
                          <a:solidFill>
                            <a:schemeClr val="dk1"/>
                          </a:solidFill>
                          <a:latin typeface="+mn-lt"/>
                          <a:ea typeface="+mn-ea"/>
                          <a:cs typeface="+mn-cs"/>
                        </a:rPr>
                        <a:t>- ce pavillon sera envoyé  au moins 5 </a:t>
                      </a:r>
                      <a:r>
                        <a:rPr lang="fr-FR" sz="1800" b="1" kern="1200" dirty="0" smtClean="0">
                          <a:solidFill>
                            <a:schemeClr val="dk1"/>
                          </a:solidFill>
                          <a:latin typeface="+mn-lt"/>
                          <a:ea typeface="+mn-ea"/>
                          <a:cs typeface="+mn-cs"/>
                        </a:rPr>
                        <a:t>mn</a:t>
                      </a:r>
                      <a:r>
                        <a:rPr lang="fr-FR" sz="1800" kern="1200" dirty="0" smtClean="0">
                          <a:solidFill>
                            <a:schemeClr val="dk1"/>
                          </a:solidFill>
                          <a:latin typeface="+mn-lt"/>
                          <a:ea typeface="+mn-ea"/>
                          <a:cs typeface="+mn-cs"/>
                        </a:rPr>
                        <a:t> avant l’envoi du signal d’avertissement.  </a:t>
                      </a:r>
                    </a:p>
                    <a:p>
                      <a:r>
                        <a:rPr lang="fr-FR" sz="1800" kern="1200" dirty="0" smtClean="0">
                          <a:solidFill>
                            <a:schemeClr val="dk1"/>
                          </a:solidFill>
                          <a:latin typeface="+mn-lt"/>
                          <a:ea typeface="+mn-ea"/>
                          <a:cs typeface="+mn-cs"/>
                        </a:rPr>
                        <a:t>( IC Type 2021/24 art 6.3</a:t>
                      </a:r>
                      <a:r>
                        <a:rPr lang="fr-FR" sz="1800" kern="1200" smtClean="0">
                          <a:solidFill>
                            <a:schemeClr val="dk1"/>
                          </a:solidFill>
                          <a:latin typeface="+mn-lt"/>
                          <a:ea typeface="+mn-ea"/>
                          <a:cs typeface="+mn-cs"/>
                        </a:rPr>
                        <a:t>)= contradiction RCV</a:t>
                      </a:r>
                      <a:endParaRPr lang="fr-FR" sz="1800" kern="1200" dirty="0" smtClean="0">
                        <a:solidFill>
                          <a:schemeClr val="dk1"/>
                        </a:solidFill>
                        <a:latin typeface="+mn-lt"/>
                        <a:ea typeface="+mn-ea"/>
                        <a:cs typeface="+mn-cs"/>
                      </a:endParaRPr>
                    </a:p>
                    <a:p>
                      <a:r>
                        <a:rPr lang="fr-FR" sz="1800" kern="1200" dirty="0" smtClean="0">
                          <a:solidFill>
                            <a:schemeClr val="dk1"/>
                          </a:solidFill>
                          <a:latin typeface="+mn-lt"/>
                          <a:ea typeface="+mn-ea"/>
                          <a:cs typeface="+mn-cs"/>
                        </a:rPr>
                        <a:t>- Après Aperçu =</a:t>
                      </a:r>
                    </a:p>
                    <a:p>
                      <a:r>
                        <a:rPr lang="fr-FR" sz="1800" kern="1200" dirty="0" smtClean="0">
                          <a:solidFill>
                            <a:schemeClr val="dk1"/>
                          </a:solidFill>
                          <a:latin typeface="+mn-lt"/>
                          <a:ea typeface="+mn-ea"/>
                          <a:cs typeface="+mn-cs"/>
                        </a:rPr>
                        <a:t>: - h - </a:t>
                      </a:r>
                      <a:r>
                        <a:rPr lang="fr-FR" sz="1800" b="1" kern="1200" dirty="0" smtClean="0">
                          <a:solidFill>
                            <a:schemeClr val="dk1"/>
                          </a:solidFill>
                          <a:latin typeface="+mn-lt"/>
                          <a:ea typeface="+mn-ea"/>
                          <a:cs typeface="+mn-cs"/>
                        </a:rPr>
                        <a:t>6 mn amené</a:t>
                      </a:r>
                      <a:r>
                        <a:rPr lang="fr-FR" sz="1800" kern="1200" dirty="0" smtClean="0">
                          <a:solidFill>
                            <a:schemeClr val="dk1"/>
                          </a:solidFill>
                          <a:latin typeface="+mn-lt"/>
                          <a:ea typeface="+mn-ea"/>
                          <a:cs typeface="+mn-cs"/>
                        </a:rPr>
                        <a:t> Substitut ; h - </a:t>
                      </a:r>
                      <a:r>
                        <a:rPr lang="fr-FR" sz="1800" b="1" kern="1200" dirty="0" smtClean="0">
                          <a:solidFill>
                            <a:schemeClr val="dk1"/>
                          </a:solidFill>
                          <a:latin typeface="+mn-lt"/>
                          <a:ea typeface="+mn-ea"/>
                          <a:cs typeface="+mn-cs"/>
                        </a:rPr>
                        <a:t>5 mn début procédure</a:t>
                      </a:r>
                      <a:r>
                        <a:rPr lang="fr-FR" sz="1800" kern="1200" dirty="0" smtClean="0">
                          <a:solidFill>
                            <a:schemeClr val="dk1"/>
                          </a:solidFill>
                          <a:latin typeface="+mn-lt"/>
                          <a:ea typeface="+mn-ea"/>
                          <a:cs typeface="+mn-cs"/>
                        </a:rPr>
                        <a:t> </a:t>
                      </a:r>
                      <a:r>
                        <a:rPr lang="fr-FR" sz="1800" b="1" kern="1200" dirty="0" smtClean="0">
                          <a:solidFill>
                            <a:schemeClr val="dk1"/>
                          </a:solidFill>
                          <a:latin typeface="+mn-lt"/>
                          <a:ea typeface="+mn-ea"/>
                          <a:cs typeface="+mn-cs"/>
                        </a:rPr>
                        <a:t>……</a:t>
                      </a:r>
                      <a:r>
                        <a:rPr lang="fr-FR" sz="1800" b="1" kern="1200" dirty="0" err="1" smtClean="0">
                          <a:solidFill>
                            <a:schemeClr val="dk1"/>
                          </a:solidFill>
                          <a:latin typeface="+mn-lt"/>
                          <a:ea typeface="+mn-ea"/>
                          <a:cs typeface="+mn-cs"/>
                        </a:rPr>
                        <a:t>etc</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t>Y</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sz="1800" b="1" kern="1200" dirty="0" smtClean="0">
                          <a:solidFill>
                            <a:schemeClr val="dk1"/>
                          </a:solidFill>
                          <a:latin typeface="+mn-lt"/>
                          <a:ea typeface="+mn-ea"/>
                          <a:cs typeface="+mn-cs"/>
                        </a:rPr>
                        <a:t>- </a:t>
                      </a:r>
                      <a:r>
                        <a:rPr lang="fr-FR" sz="1800" kern="1200" dirty="0" smtClean="0">
                          <a:solidFill>
                            <a:schemeClr val="dk1"/>
                          </a:solidFill>
                          <a:latin typeface="+mn-lt"/>
                          <a:ea typeface="+mn-ea"/>
                          <a:cs typeface="+mn-cs"/>
                        </a:rPr>
                        <a:t>Envoyé au plus tard au signal d’avertissement, ce pavillon </a:t>
                      </a:r>
                      <a:r>
                        <a:rPr lang="fr-FR" sz="1800" b="1" kern="1200" dirty="0" smtClean="0">
                          <a:solidFill>
                            <a:schemeClr val="dk1"/>
                          </a:solidFill>
                          <a:latin typeface="+mn-lt"/>
                          <a:ea typeface="+mn-ea"/>
                          <a:cs typeface="+mn-cs"/>
                        </a:rPr>
                        <a:t>impose le port d’une flottabilité personnelle.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t>V</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sz="1800" b="1" kern="1200" dirty="0" smtClean="0">
                          <a:solidFill>
                            <a:schemeClr val="dk1"/>
                          </a:solidFill>
                          <a:latin typeface="+mn-lt"/>
                          <a:ea typeface="+mn-ea"/>
                          <a:cs typeface="+mn-cs"/>
                        </a:rPr>
                        <a:t>- </a:t>
                      </a:r>
                      <a:r>
                        <a:rPr lang="fr-FR" sz="1800" kern="1200" dirty="0" smtClean="0">
                          <a:solidFill>
                            <a:schemeClr val="dk1"/>
                          </a:solidFill>
                          <a:latin typeface="+mn-lt"/>
                          <a:ea typeface="+mn-ea"/>
                          <a:cs typeface="+mn-cs"/>
                        </a:rPr>
                        <a:t>Ecoutez le canal de course pour des instructions de sécurité (RCV 37)</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smtClean="0"/>
                        <a:t>Bleu</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kern="1200" dirty="0" smtClean="0">
                          <a:solidFill>
                            <a:schemeClr val="dk1"/>
                          </a:solidFill>
                          <a:latin typeface="+mn-lt"/>
                          <a:ea typeface="+mn-ea"/>
                          <a:cs typeface="+mn-cs"/>
                        </a:rPr>
                        <a:t>- le mât arborant ce pavillon est une extrémité de la ligne d’arrivée </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endParaRPr lang="fr-FR" dirty="0" smtClean="0"/>
                    </a:p>
                    <a:p>
                      <a:endParaRPr lang="fr-FR" dirty="0" smtClean="0"/>
                    </a:p>
                    <a:p>
                      <a:r>
                        <a:rPr lang="fr-FR" dirty="0" smtClean="0"/>
                        <a:t>S</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sz="1800" kern="1200" dirty="0" smtClean="0">
                          <a:solidFill>
                            <a:schemeClr val="dk1"/>
                          </a:solidFill>
                          <a:latin typeface="+mn-lt"/>
                          <a:ea typeface="+mn-ea"/>
                          <a:cs typeface="+mn-cs"/>
                        </a:rPr>
                        <a:t>- Envoyé sur </a:t>
                      </a:r>
                      <a:r>
                        <a:rPr lang="fr-FR" sz="1800" b="1" kern="1200" dirty="0" smtClean="0">
                          <a:solidFill>
                            <a:schemeClr val="dk1"/>
                          </a:solidFill>
                          <a:latin typeface="+mn-lt"/>
                          <a:ea typeface="+mn-ea"/>
                          <a:cs typeface="+mn-cs"/>
                        </a:rPr>
                        <a:t>le mât </a:t>
                      </a:r>
                      <a:r>
                        <a:rPr lang="fr-FR" sz="1800" kern="1200" dirty="0" smtClean="0">
                          <a:solidFill>
                            <a:schemeClr val="dk1"/>
                          </a:solidFill>
                          <a:latin typeface="+mn-lt"/>
                          <a:ea typeface="+mn-ea"/>
                          <a:cs typeface="+mn-cs"/>
                        </a:rPr>
                        <a:t>du bateau CC </a:t>
                      </a:r>
                      <a:r>
                        <a:rPr lang="fr-FR" sz="1800" b="1" kern="1200" dirty="0" smtClean="0">
                          <a:solidFill>
                            <a:schemeClr val="dk1"/>
                          </a:solidFill>
                          <a:latin typeface="+mn-lt"/>
                          <a:ea typeface="+mn-ea"/>
                          <a:cs typeface="+mn-cs"/>
                        </a:rPr>
                        <a:t>à la place du Bleu</a:t>
                      </a:r>
                      <a:r>
                        <a:rPr lang="fr-FR" sz="1800" kern="1200" dirty="0" smtClean="0">
                          <a:solidFill>
                            <a:schemeClr val="dk1"/>
                          </a:solidFill>
                          <a:latin typeface="+mn-lt"/>
                          <a:ea typeface="+mn-ea"/>
                          <a:cs typeface="+mn-cs"/>
                        </a:rPr>
                        <a:t> , lorsque le </a:t>
                      </a:r>
                      <a:r>
                        <a:rPr lang="fr-FR" sz="1800" b="1" kern="1200" dirty="0" smtClean="0">
                          <a:solidFill>
                            <a:schemeClr val="dk1"/>
                          </a:solidFill>
                          <a:latin typeface="+mn-lt"/>
                          <a:ea typeface="+mn-ea"/>
                          <a:cs typeface="+mn-cs"/>
                        </a:rPr>
                        <a:t>parcours prévu est réduit</a:t>
                      </a:r>
                      <a:r>
                        <a:rPr lang="fr-FR" sz="1800" kern="1200" dirty="0" smtClean="0">
                          <a:solidFill>
                            <a:schemeClr val="dk1"/>
                          </a:solidFill>
                          <a:latin typeface="+mn-lt"/>
                          <a:ea typeface="+mn-ea"/>
                          <a:cs typeface="+mn-cs"/>
                        </a:rPr>
                        <a:t> , ce pavillon </a:t>
                      </a:r>
                      <a:r>
                        <a:rPr lang="fr-FR" sz="1800" b="1" kern="1200" dirty="0" smtClean="0">
                          <a:solidFill>
                            <a:schemeClr val="dk1"/>
                          </a:solidFill>
                          <a:latin typeface="+mn-lt"/>
                          <a:ea typeface="+mn-ea"/>
                          <a:cs typeface="+mn-cs"/>
                        </a:rPr>
                        <a:t> </a:t>
                      </a:r>
                      <a:r>
                        <a:rPr lang="fr-FR" sz="1800" kern="1200" dirty="0" smtClean="0">
                          <a:solidFill>
                            <a:schemeClr val="dk1"/>
                          </a:solidFill>
                          <a:latin typeface="+mn-lt"/>
                          <a:ea typeface="+mn-ea"/>
                          <a:cs typeface="+mn-cs"/>
                        </a:rPr>
                        <a:t>est une extrémité de la ligne d’arrivée</a:t>
                      </a:r>
                      <a:r>
                        <a:rPr lang="fr-FR" sz="1800" b="1" kern="1200" dirty="0" smtClean="0">
                          <a:solidFill>
                            <a:schemeClr val="dk1"/>
                          </a:solidFill>
                          <a:latin typeface="+mn-lt"/>
                          <a:ea typeface="+mn-ea"/>
                          <a:cs typeface="+mn-cs"/>
                        </a:rPr>
                        <a:t>. (32.2)</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3" name="ZoneTexte 2"/>
          <p:cNvSpPr txBox="1"/>
          <p:nvPr/>
        </p:nvSpPr>
        <p:spPr>
          <a:xfrm>
            <a:off x="539552" y="476672"/>
            <a:ext cx="3024336"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dirty="0" smtClean="0"/>
              <a:t>Autres Pavillons utilisés</a:t>
            </a:r>
            <a:endParaRPr lang="fr-FR" dirty="0"/>
          </a:p>
        </p:txBody>
      </p:sp>
      <p:pic>
        <p:nvPicPr>
          <p:cNvPr id="21506" name="Picture 2" descr="Orange"/>
          <p:cNvPicPr>
            <a:picLocks noChangeAspect="1" noChangeArrowheads="1"/>
          </p:cNvPicPr>
          <p:nvPr/>
        </p:nvPicPr>
        <p:blipFill>
          <a:blip r:embed="rId2" cstate="print"/>
          <a:srcRect/>
          <a:stretch>
            <a:fillRect/>
          </a:stretch>
        </p:blipFill>
        <p:spPr bwMode="auto">
          <a:xfrm>
            <a:off x="611560" y="1484784"/>
            <a:ext cx="782578" cy="648072"/>
          </a:xfrm>
          <a:prstGeom prst="rect">
            <a:avLst/>
          </a:prstGeom>
          <a:noFill/>
          <a:ln w="9525">
            <a:noFill/>
            <a:miter lim="800000"/>
            <a:headEnd/>
            <a:tailEnd/>
          </a:ln>
        </p:spPr>
      </p:pic>
      <p:cxnSp>
        <p:nvCxnSpPr>
          <p:cNvPr id="5" name="Connecteur droit avec flèche 4"/>
          <p:cNvCxnSpPr/>
          <p:nvPr/>
        </p:nvCxnSpPr>
        <p:spPr>
          <a:xfrm flipV="1">
            <a:off x="2051720" y="1484784"/>
            <a:ext cx="0" cy="576064"/>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pic>
        <p:nvPicPr>
          <p:cNvPr id="21507" name="Picture 3" descr="PavillonY"/>
          <p:cNvPicPr>
            <a:picLocks noChangeAspect="1" noChangeArrowheads="1"/>
          </p:cNvPicPr>
          <p:nvPr/>
        </p:nvPicPr>
        <p:blipFill>
          <a:blip r:embed="rId3" cstate="print"/>
          <a:srcRect/>
          <a:stretch>
            <a:fillRect/>
          </a:stretch>
        </p:blipFill>
        <p:spPr bwMode="auto">
          <a:xfrm>
            <a:off x="899592" y="3212976"/>
            <a:ext cx="609600" cy="504825"/>
          </a:xfrm>
          <a:prstGeom prst="rect">
            <a:avLst/>
          </a:prstGeom>
          <a:noFill/>
          <a:ln w="9525">
            <a:noFill/>
            <a:miter lim="800000"/>
            <a:headEnd/>
            <a:tailEnd/>
          </a:ln>
        </p:spPr>
      </p:pic>
      <p:pic>
        <p:nvPicPr>
          <p:cNvPr id="21508" name="Picture 4" descr="téléchargement"/>
          <p:cNvPicPr>
            <a:picLocks noChangeAspect="1" noChangeArrowheads="1"/>
          </p:cNvPicPr>
          <p:nvPr/>
        </p:nvPicPr>
        <p:blipFill>
          <a:blip r:embed="rId4" cstate="print"/>
          <a:srcRect/>
          <a:stretch>
            <a:fillRect/>
          </a:stretch>
        </p:blipFill>
        <p:spPr bwMode="auto">
          <a:xfrm>
            <a:off x="899592" y="3861048"/>
            <a:ext cx="571500" cy="495300"/>
          </a:xfrm>
          <a:prstGeom prst="rect">
            <a:avLst/>
          </a:prstGeom>
          <a:noFill/>
          <a:ln w="9525">
            <a:noFill/>
            <a:miter lim="800000"/>
            <a:headEnd/>
            <a:tailEnd/>
          </a:ln>
        </p:spPr>
      </p:pic>
      <p:cxnSp>
        <p:nvCxnSpPr>
          <p:cNvPr id="10" name="Connecteur droit avec flèche 9"/>
          <p:cNvCxnSpPr/>
          <p:nvPr/>
        </p:nvCxnSpPr>
        <p:spPr>
          <a:xfrm flipV="1">
            <a:off x="1979712" y="3140968"/>
            <a:ext cx="0" cy="576064"/>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11" name="Ellipse 10"/>
          <p:cNvSpPr/>
          <p:nvPr/>
        </p:nvSpPr>
        <p:spPr>
          <a:xfrm>
            <a:off x="2267744" y="3356992"/>
            <a:ext cx="216024" cy="21602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2" name="Connecteur droit 11"/>
          <p:cNvCxnSpPr/>
          <p:nvPr/>
        </p:nvCxnSpPr>
        <p:spPr>
          <a:xfrm>
            <a:off x="2051720" y="4293096"/>
            <a:ext cx="504056"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3" name="Connecteur droit avec flèche 12"/>
          <p:cNvCxnSpPr/>
          <p:nvPr/>
        </p:nvCxnSpPr>
        <p:spPr>
          <a:xfrm flipV="1">
            <a:off x="1979712" y="3789040"/>
            <a:ext cx="0" cy="576064"/>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395536" y="4437112"/>
            <a:ext cx="3024336"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dirty="0" smtClean="0"/>
              <a:t>Signaux d’arrivée</a:t>
            </a:r>
            <a:endParaRPr lang="fr-FR" dirty="0"/>
          </a:p>
        </p:txBody>
      </p:sp>
      <p:pic>
        <p:nvPicPr>
          <p:cNvPr id="15" name="Image 14" descr="bleu"/>
          <p:cNvPicPr/>
          <p:nvPr/>
        </p:nvPicPr>
        <p:blipFill>
          <a:blip r:embed="rId5" cstate="print"/>
          <a:srcRect/>
          <a:stretch>
            <a:fillRect/>
          </a:stretch>
        </p:blipFill>
        <p:spPr bwMode="auto">
          <a:xfrm>
            <a:off x="683568" y="4869160"/>
            <a:ext cx="648072" cy="504056"/>
          </a:xfrm>
          <a:prstGeom prst="rect">
            <a:avLst/>
          </a:prstGeom>
          <a:noFill/>
          <a:ln w="9525">
            <a:noFill/>
            <a:miter lim="800000"/>
            <a:headEnd/>
            <a:tailEnd/>
          </a:ln>
        </p:spPr>
      </p:pic>
      <p:pic>
        <p:nvPicPr>
          <p:cNvPr id="16" name="Image 15" descr="PavillonS"/>
          <p:cNvPicPr/>
          <p:nvPr/>
        </p:nvPicPr>
        <p:blipFill>
          <a:blip r:embed="rId6" cstate="print"/>
          <a:srcRect/>
          <a:stretch>
            <a:fillRect/>
          </a:stretch>
        </p:blipFill>
        <p:spPr bwMode="auto">
          <a:xfrm>
            <a:off x="755576" y="5589240"/>
            <a:ext cx="648072" cy="576064"/>
          </a:xfrm>
          <a:prstGeom prst="rect">
            <a:avLst/>
          </a:prstGeom>
          <a:noFill/>
          <a:ln w="9525">
            <a:solidFill>
              <a:schemeClr val="tx1"/>
            </a:solidFill>
            <a:miter lim="800000"/>
            <a:headEnd/>
            <a:tailEnd/>
          </a:ln>
        </p:spPr>
      </p:pic>
      <p:sp>
        <p:nvSpPr>
          <p:cNvPr id="17" name="Ellipse 16"/>
          <p:cNvSpPr/>
          <p:nvPr/>
        </p:nvSpPr>
        <p:spPr>
          <a:xfrm>
            <a:off x="2267744" y="5589240"/>
            <a:ext cx="216024" cy="21602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llipse 17"/>
          <p:cNvSpPr/>
          <p:nvPr/>
        </p:nvSpPr>
        <p:spPr>
          <a:xfrm>
            <a:off x="2267744" y="5949280"/>
            <a:ext cx="216024" cy="21602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9" name="Connecteur droit avec flèche 18"/>
          <p:cNvCxnSpPr/>
          <p:nvPr/>
        </p:nvCxnSpPr>
        <p:spPr>
          <a:xfrm flipV="1">
            <a:off x="2051720" y="5517232"/>
            <a:ext cx="0" cy="576064"/>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20" name="Ellipse 19"/>
          <p:cNvSpPr/>
          <p:nvPr/>
        </p:nvSpPr>
        <p:spPr>
          <a:xfrm>
            <a:off x="2267744" y="1844824"/>
            <a:ext cx="216024" cy="21602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39552" y="332656"/>
            <a:ext cx="3024336"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dirty="0" smtClean="0"/>
              <a:t>Autres Pavillons utilisés</a:t>
            </a:r>
            <a:endParaRPr lang="fr-FR" dirty="0"/>
          </a:p>
        </p:txBody>
      </p:sp>
      <p:graphicFrame>
        <p:nvGraphicFramePr>
          <p:cNvPr id="3" name="Tableau 2"/>
          <p:cNvGraphicFramePr>
            <a:graphicFrameLocks noGrp="1"/>
          </p:cNvGraphicFramePr>
          <p:nvPr/>
        </p:nvGraphicFramePr>
        <p:xfrm>
          <a:off x="467544" y="908720"/>
          <a:ext cx="8064897" cy="5513731"/>
        </p:xfrm>
        <a:graphic>
          <a:graphicData uri="http://schemas.openxmlformats.org/drawingml/2006/table">
            <a:tbl>
              <a:tblPr firstRow="1" bandRow="1">
                <a:tableStyleId>{5C22544A-7EE6-4342-B048-85BDC9FD1C3A}</a:tableStyleId>
              </a:tblPr>
              <a:tblGrid>
                <a:gridCol w="1368152"/>
                <a:gridCol w="1008112"/>
                <a:gridCol w="5688633"/>
              </a:tblGrid>
              <a:tr h="103317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A</a:t>
                      </a:r>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LA</a:t>
                      </a:r>
                    </a:p>
                    <a:p>
                      <a:endParaRPr lang="fr-FR"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fr-FR" sz="1800" b="1" kern="1200" dirty="0" smtClean="0">
                          <a:solidFill>
                            <a:schemeClr val="lt1"/>
                          </a:solidFill>
                          <a:latin typeface="+mn-lt"/>
                          <a:ea typeface="+mn-ea"/>
                          <a:cs typeface="+mn-cs"/>
                        </a:rPr>
                        <a:t>-</a:t>
                      </a:r>
                      <a:r>
                        <a:rPr kumimoji="0" lang="fr-FR"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 terre : un avis aux concurrents a été affiché.</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fr-FR"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Sur l’eau</a:t>
                      </a:r>
                      <a:r>
                        <a:rPr kumimoji="0" lang="fr-FR"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venez à portée de voix ou suivez ce bateau.</a:t>
                      </a:r>
                      <a:r>
                        <a:rPr kumimoji="0" lang="fr-FR" sz="800" b="0" i="0" u="none" strike="noStrike" cap="none" normalizeH="0" baseline="0" dirty="0" smtClean="0">
                          <a:ln>
                            <a:noFill/>
                          </a:ln>
                          <a:solidFill>
                            <a:schemeClr val="tx1"/>
                          </a:solidFill>
                          <a:effectLst/>
                          <a:latin typeface="Arial" pitchFamily="34" charset="0"/>
                          <a:cs typeface="Arial" pitchFamily="34" charset="0"/>
                        </a:rPr>
                        <a:t>  </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033171">
                <a:tc>
                  <a:txBody>
                    <a:bodyPr/>
                    <a:lstStyle/>
                    <a:p>
                      <a:r>
                        <a:rPr lang="fr-FR" dirty="0" smtClean="0"/>
                        <a:t>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1800" kern="1200" dirty="0" smtClean="0">
                          <a:solidFill>
                            <a:schemeClr val="dk1"/>
                          </a:solidFill>
                          <a:latin typeface="+mn-lt"/>
                          <a:ea typeface="+mn-ea"/>
                          <a:cs typeface="+mn-cs"/>
                        </a:rPr>
                        <a:t>- Les courses dont le départ a été donné sont annulées</a:t>
                      </a:r>
                    </a:p>
                    <a:p>
                      <a:pPr>
                        <a:buFontTx/>
                        <a:buChar char="-"/>
                      </a:pPr>
                      <a:r>
                        <a:rPr lang="fr-FR" sz="1800" kern="1200" dirty="0" smtClean="0">
                          <a:solidFill>
                            <a:schemeClr val="dk1"/>
                          </a:solidFill>
                          <a:latin typeface="+mn-lt"/>
                          <a:ea typeface="+mn-ea"/>
                          <a:cs typeface="+mn-cs"/>
                        </a:rPr>
                        <a:t>Revenez sur la zone</a:t>
                      </a:r>
                      <a:r>
                        <a:rPr lang="fr-FR" sz="1800" kern="1200" baseline="0" dirty="0" smtClean="0">
                          <a:solidFill>
                            <a:schemeClr val="dk1"/>
                          </a:solidFill>
                          <a:latin typeface="+mn-lt"/>
                          <a:ea typeface="+mn-ea"/>
                          <a:cs typeface="+mn-cs"/>
                        </a:rPr>
                        <a:t> de départ</a:t>
                      </a:r>
                    </a:p>
                    <a:p>
                      <a:pPr>
                        <a:buFontTx/>
                        <a:buChar char="-"/>
                      </a:pPr>
                      <a:r>
                        <a:rPr lang="fr-FR" sz="1800" kern="1200" baseline="0" dirty="0" smtClean="0">
                          <a:solidFill>
                            <a:schemeClr val="dk1"/>
                          </a:solidFill>
                          <a:latin typeface="+mn-lt"/>
                          <a:ea typeface="+mn-ea"/>
                          <a:cs typeface="+mn-cs"/>
                        </a:rPr>
                        <a:t> Signal d’avertissement fait 1mn après l’affalée</a:t>
                      </a:r>
                      <a:endParaRPr lang="fr-FR" dirty="0" smtClean="0"/>
                    </a:p>
                    <a:p>
                      <a:pPr marL="0" marR="0" lvl="0" indent="0" algn="l" defTabSz="914400" rtl="0" eaLnBrk="0" fontAlgn="base" latinLnBrk="0" hangingPunct="0">
                        <a:lnSpc>
                          <a:spcPct val="100000"/>
                        </a:lnSpc>
                        <a:spcBef>
                          <a:spcPct val="0"/>
                        </a:spcBef>
                        <a:spcAft>
                          <a:spcPct val="0"/>
                        </a:spcAft>
                        <a:buClrTx/>
                        <a:buSzTx/>
                        <a:buFontTx/>
                        <a:buNone/>
                        <a:tabLst/>
                      </a:pP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127069">
                <a:tc>
                  <a:txBody>
                    <a:bodyPr/>
                    <a:lstStyle/>
                    <a:p>
                      <a:r>
                        <a:rPr lang="fr-FR" dirty="0" smtClean="0"/>
                        <a:t>N</a:t>
                      </a:r>
                    </a:p>
                    <a:p>
                      <a:endParaRPr lang="fr-FR" dirty="0" smtClean="0"/>
                    </a:p>
                    <a:p>
                      <a:r>
                        <a:rPr lang="fr-FR" dirty="0" smtClean="0"/>
                        <a:t>H</a:t>
                      </a:r>
                    </a:p>
                    <a:p>
                      <a:endParaRPr lang="fr-FR"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1800" kern="1200" dirty="0" smtClean="0">
                          <a:solidFill>
                            <a:schemeClr val="dk1"/>
                          </a:solidFill>
                          <a:latin typeface="+mn-lt"/>
                          <a:ea typeface="+mn-ea"/>
                          <a:cs typeface="+mn-cs"/>
                        </a:rPr>
                        <a:t>- Toutes les courses sont annulées. </a:t>
                      </a:r>
                    </a:p>
                    <a:p>
                      <a:pPr>
                        <a:buFontTx/>
                        <a:buChar char="-"/>
                      </a:pPr>
                      <a:r>
                        <a:rPr lang="fr-FR" sz="1800" kern="1200" dirty="0" smtClean="0">
                          <a:solidFill>
                            <a:schemeClr val="dk1"/>
                          </a:solidFill>
                          <a:latin typeface="+mn-lt"/>
                          <a:ea typeface="+mn-ea"/>
                          <a:cs typeface="+mn-cs"/>
                        </a:rPr>
                        <a:t> Signaux ultérieurs à terre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033171">
                <a:tc>
                  <a:txBody>
                    <a:bodyPr/>
                    <a:lstStyle/>
                    <a:p>
                      <a:r>
                        <a:rPr lang="fr-FR" dirty="0" err="1" smtClean="0"/>
                        <a:t>Aper</a:t>
                      </a:r>
                      <a:endParaRPr lang="fr-FR" dirty="0" smtClean="0"/>
                    </a:p>
                    <a:p>
                      <a:endParaRPr lang="fr-FR" dirty="0" smtClean="0"/>
                    </a:p>
                    <a:p>
                      <a:r>
                        <a:rPr lang="fr-FR" dirty="0" smtClean="0"/>
                        <a: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1800" kern="1200" dirty="0" smtClean="0">
                          <a:solidFill>
                            <a:schemeClr val="dk1"/>
                          </a:solidFill>
                          <a:latin typeface="+mn-lt"/>
                          <a:ea typeface="+mn-ea"/>
                          <a:cs typeface="+mn-cs"/>
                        </a:rPr>
                        <a:t>- Les courses dont le départ n’a pas été donné sont retardées</a:t>
                      </a:r>
                    </a:p>
                    <a:p>
                      <a:r>
                        <a:rPr lang="fr-FR" sz="1800" kern="1200" dirty="0" smtClean="0">
                          <a:solidFill>
                            <a:schemeClr val="dk1"/>
                          </a:solidFill>
                          <a:latin typeface="+mn-lt"/>
                          <a:ea typeface="+mn-ea"/>
                          <a:cs typeface="+mn-cs"/>
                        </a:rPr>
                        <a:t>- Signaux ultérieurs à terre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419008">
                <a:tc>
                  <a:txBody>
                    <a:bodyPr/>
                    <a:lstStyle/>
                    <a:p>
                      <a:r>
                        <a:rPr lang="fr-FR" dirty="0" smtClean="0"/>
                        <a:t>N</a:t>
                      </a:r>
                    </a:p>
                    <a:p>
                      <a:endParaRPr lang="fr-FR" dirty="0" smtClean="0"/>
                    </a:p>
                    <a:p>
                      <a:r>
                        <a:rPr lang="fr-FR" dirty="0" smtClean="0"/>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1800" kern="1200" dirty="0" smtClean="0">
                          <a:solidFill>
                            <a:schemeClr val="dk1"/>
                          </a:solidFill>
                          <a:latin typeface="+mn-lt"/>
                          <a:ea typeface="+mn-ea"/>
                          <a:cs typeface="+mn-cs"/>
                        </a:rPr>
                        <a:t>- Toutes les courses sont annulées. </a:t>
                      </a:r>
                    </a:p>
                    <a:p>
                      <a:r>
                        <a:rPr lang="fr-FR" sz="1800" kern="1200" dirty="0" smtClean="0">
                          <a:solidFill>
                            <a:schemeClr val="dk1"/>
                          </a:solidFill>
                          <a:latin typeface="+mn-lt"/>
                          <a:ea typeface="+mn-ea"/>
                          <a:cs typeface="+mn-cs"/>
                        </a:rPr>
                        <a:t>- Plus de course aujourd’hui.</a:t>
                      </a:r>
                    </a:p>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4" name="Image 3" descr="Pavillon L"/>
          <p:cNvPicPr/>
          <p:nvPr/>
        </p:nvPicPr>
        <p:blipFill>
          <a:blip r:embed="rId2" cstate="print"/>
          <a:srcRect/>
          <a:stretch>
            <a:fillRect/>
          </a:stretch>
        </p:blipFill>
        <p:spPr bwMode="auto">
          <a:xfrm>
            <a:off x="1043608" y="1052736"/>
            <a:ext cx="720080" cy="648072"/>
          </a:xfrm>
          <a:prstGeom prst="rect">
            <a:avLst/>
          </a:prstGeom>
          <a:noFill/>
          <a:ln w="9525">
            <a:noFill/>
            <a:miter lim="800000"/>
            <a:headEnd/>
            <a:tailEnd/>
          </a:ln>
        </p:spPr>
      </p:pic>
      <p:sp>
        <p:nvSpPr>
          <p:cNvPr id="6" name="Ellipse 5"/>
          <p:cNvSpPr/>
          <p:nvPr/>
        </p:nvSpPr>
        <p:spPr>
          <a:xfrm>
            <a:off x="2411760" y="1268760"/>
            <a:ext cx="216024" cy="21602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7" name="Connecteur droit avec flèche 6"/>
          <p:cNvCxnSpPr/>
          <p:nvPr/>
        </p:nvCxnSpPr>
        <p:spPr>
          <a:xfrm flipV="1">
            <a:off x="2123728" y="1052736"/>
            <a:ext cx="0" cy="576064"/>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pic>
        <p:nvPicPr>
          <p:cNvPr id="8" name="Image 7" descr="Pavillon N sur H"/>
          <p:cNvPicPr/>
          <p:nvPr/>
        </p:nvPicPr>
        <p:blipFill>
          <a:blip r:embed="rId3" cstate="print"/>
          <a:srcRect/>
          <a:stretch>
            <a:fillRect/>
          </a:stretch>
        </p:blipFill>
        <p:spPr bwMode="auto">
          <a:xfrm>
            <a:off x="1043608" y="3356992"/>
            <a:ext cx="720080" cy="936104"/>
          </a:xfrm>
          <a:prstGeom prst="rect">
            <a:avLst/>
          </a:prstGeom>
          <a:noFill/>
          <a:ln w="9525">
            <a:noFill/>
            <a:miter lim="800000"/>
            <a:headEnd/>
            <a:tailEnd/>
          </a:ln>
        </p:spPr>
      </p:pic>
      <p:sp>
        <p:nvSpPr>
          <p:cNvPr id="9" name="Ellipse 8"/>
          <p:cNvSpPr/>
          <p:nvPr/>
        </p:nvSpPr>
        <p:spPr>
          <a:xfrm>
            <a:off x="2483768" y="4077072"/>
            <a:ext cx="216024" cy="21602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9"/>
          <p:cNvSpPr/>
          <p:nvPr/>
        </p:nvSpPr>
        <p:spPr>
          <a:xfrm>
            <a:off x="2483768" y="3717032"/>
            <a:ext cx="216024" cy="21602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p:cNvSpPr/>
          <p:nvPr/>
        </p:nvSpPr>
        <p:spPr>
          <a:xfrm>
            <a:off x="2483768" y="3356992"/>
            <a:ext cx="216024" cy="21602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2" name="Connecteur droit avec flèche 11"/>
          <p:cNvCxnSpPr/>
          <p:nvPr/>
        </p:nvCxnSpPr>
        <p:spPr>
          <a:xfrm flipV="1">
            <a:off x="2123728" y="2204864"/>
            <a:ext cx="0" cy="576064"/>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pic>
        <p:nvPicPr>
          <p:cNvPr id="13" name="Image 12" descr="Apercu sur H"/>
          <p:cNvPicPr/>
          <p:nvPr/>
        </p:nvPicPr>
        <p:blipFill>
          <a:blip r:embed="rId4" cstate="print"/>
          <a:srcRect/>
          <a:stretch>
            <a:fillRect/>
          </a:stretch>
        </p:blipFill>
        <p:spPr bwMode="auto">
          <a:xfrm>
            <a:off x="1115616" y="4581128"/>
            <a:ext cx="648072" cy="792088"/>
          </a:xfrm>
          <a:prstGeom prst="rect">
            <a:avLst/>
          </a:prstGeom>
          <a:noFill/>
          <a:ln w="9525">
            <a:noFill/>
            <a:miter lim="800000"/>
            <a:headEnd/>
            <a:tailEnd/>
          </a:ln>
        </p:spPr>
      </p:pic>
      <p:sp>
        <p:nvSpPr>
          <p:cNvPr id="14" name="Ellipse 13"/>
          <p:cNvSpPr/>
          <p:nvPr/>
        </p:nvSpPr>
        <p:spPr>
          <a:xfrm>
            <a:off x="2483768" y="4725144"/>
            <a:ext cx="216024" cy="21602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llipse 14"/>
          <p:cNvSpPr/>
          <p:nvPr/>
        </p:nvSpPr>
        <p:spPr>
          <a:xfrm>
            <a:off x="2483768" y="5085184"/>
            <a:ext cx="216024" cy="21602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6" name="Connecteur droit avec flèche 15"/>
          <p:cNvCxnSpPr/>
          <p:nvPr/>
        </p:nvCxnSpPr>
        <p:spPr>
          <a:xfrm flipV="1">
            <a:off x="2051720" y="4725144"/>
            <a:ext cx="0" cy="576064"/>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pic>
        <p:nvPicPr>
          <p:cNvPr id="17" name="Image 16" descr="Pavillon N sur A"/>
          <p:cNvPicPr/>
          <p:nvPr/>
        </p:nvPicPr>
        <p:blipFill>
          <a:blip r:embed="rId5" cstate="print"/>
          <a:srcRect/>
          <a:stretch>
            <a:fillRect/>
          </a:stretch>
        </p:blipFill>
        <p:spPr bwMode="auto">
          <a:xfrm>
            <a:off x="1043608" y="5589240"/>
            <a:ext cx="576064" cy="720080"/>
          </a:xfrm>
          <a:prstGeom prst="rect">
            <a:avLst/>
          </a:prstGeom>
          <a:noFill/>
          <a:ln w="9525">
            <a:noFill/>
            <a:miter lim="800000"/>
            <a:headEnd/>
            <a:tailEnd/>
          </a:ln>
        </p:spPr>
      </p:pic>
      <p:sp>
        <p:nvSpPr>
          <p:cNvPr id="18" name="Ellipse 17"/>
          <p:cNvSpPr/>
          <p:nvPr/>
        </p:nvSpPr>
        <p:spPr>
          <a:xfrm>
            <a:off x="2483768" y="5517232"/>
            <a:ext cx="216024" cy="21602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Ellipse 18"/>
          <p:cNvSpPr/>
          <p:nvPr/>
        </p:nvSpPr>
        <p:spPr>
          <a:xfrm>
            <a:off x="2483768" y="5805264"/>
            <a:ext cx="216024" cy="21602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Ellipse 19"/>
          <p:cNvSpPr/>
          <p:nvPr/>
        </p:nvSpPr>
        <p:spPr>
          <a:xfrm>
            <a:off x="2483768" y="6165304"/>
            <a:ext cx="216024" cy="21602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1" name="Connecteur droit avec flèche 20"/>
          <p:cNvCxnSpPr/>
          <p:nvPr/>
        </p:nvCxnSpPr>
        <p:spPr>
          <a:xfrm flipV="1">
            <a:off x="2051720" y="5589240"/>
            <a:ext cx="0" cy="576064"/>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6" name="Connecteur droit avec flèche 25"/>
          <p:cNvCxnSpPr/>
          <p:nvPr/>
        </p:nvCxnSpPr>
        <p:spPr>
          <a:xfrm flipV="1">
            <a:off x="2051720" y="3501008"/>
            <a:ext cx="0" cy="576064"/>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27" name="Ellipse 26"/>
          <p:cNvSpPr/>
          <p:nvPr/>
        </p:nvSpPr>
        <p:spPr>
          <a:xfrm>
            <a:off x="2483768" y="2204864"/>
            <a:ext cx="216024" cy="21602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Ellipse 27"/>
          <p:cNvSpPr/>
          <p:nvPr/>
        </p:nvSpPr>
        <p:spPr>
          <a:xfrm>
            <a:off x="2483768" y="2564904"/>
            <a:ext cx="216024" cy="21602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Ellipse 28"/>
          <p:cNvSpPr/>
          <p:nvPr/>
        </p:nvSpPr>
        <p:spPr>
          <a:xfrm>
            <a:off x="2483768" y="2924944"/>
            <a:ext cx="216024" cy="21602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 name="Image 29" descr="Pavillon N.jpg"/>
          <p:cNvPicPr>
            <a:picLocks noChangeAspect="1"/>
          </p:cNvPicPr>
          <p:nvPr/>
        </p:nvPicPr>
        <p:blipFill>
          <a:blip r:embed="rId6" cstate="print"/>
          <a:stretch>
            <a:fillRect/>
          </a:stretch>
        </p:blipFill>
        <p:spPr>
          <a:xfrm>
            <a:off x="827584" y="2204864"/>
            <a:ext cx="941774" cy="79208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251521" y="836712"/>
          <a:ext cx="8640959" cy="1152128"/>
        </p:xfrm>
        <a:graphic>
          <a:graphicData uri="http://schemas.openxmlformats.org/drawingml/2006/table">
            <a:tbl>
              <a:tblPr firstRow="1" bandRow="1">
                <a:tableStyleId>{5C22544A-7EE6-4342-B048-85BDC9FD1C3A}</a:tableStyleId>
              </a:tblPr>
              <a:tblGrid>
                <a:gridCol w="2088231"/>
                <a:gridCol w="1008112"/>
                <a:gridCol w="5544616"/>
              </a:tblGrid>
              <a:tr h="1152128">
                <a:tc>
                  <a:txBody>
                    <a:bodyPr/>
                    <a:lstStyle/>
                    <a:p>
                      <a:endParaRPr lang="fr-FR"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1800" b="0" kern="1200" dirty="0" smtClean="0">
                          <a:solidFill>
                            <a:schemeClr val="dk1"/>
                          </a:solidFill>
                          <a:latin typeface="+mn-lt"/>
                          <a:ea typeface="+mn-ea"/>
                          <a:cs typeface="+mn-cs"/>
                        </a:rPr>
                        <a:t>- Les courses dont le départ n’a pas été donné sont retardées</a:t>
                      </a:r>
                    </a:p>
                    <a:p>
                      <a:pPr>
                        <a:buFontTx/>
                        <a:buChar char="-"/>
                      </a:pPr>
                      <a:r>
                        <a:rPr lang="fr-FR" sz="1800" b="0" kern="1200" dirty="0" smtClean="0">
                          <a:solidFill>
                            <a:schemeClr val="dk1"/>
                          </a:solidFill>
                          <a:latin typeface="+mn-lt"/>
                          <a:ea typeface="+mn-ea"/>
                          <a:cs typeface="+mn-cs"/>
                        </a:rPr>
                        <a:t>Plus de course aujourd’hui.</a:t>
                      </a:r>
                      <a:endParaRPr lang="fr-FR"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3" name="Image 2" descr="Apercu sur A "/>
          <p:cNvPicPr/>
          <p:nvPr/>
        </p:nvPicPr>
        <p:blipFill>
          <a:blip r:embed="rId2" cstate="print"/>
          <a:srcRect/>
          <a:stretch>
            <a:fillRect/>
          </a:stretch>
        </p:blipFill>
        <p:spPr bwMode="auto">
          <a:xfrm>
            <a:off x="1331640" y="908720"/>
            <a:ext cx="936104" cy="1008112"/>
          </a:xfrm>
          <a:prstGeom prst="rect">
            <a:avLst/>
          </a:prstGeom>
          <a:noFill/>
          <a:ln w="9525">
            <a:noFill/>
            <a:miter lim="800000"/>
            <a:headEnd/>
            <a:tailEnd/>
          </a:ln>
        </p:spPr>
      </p:pic>
      <p:sp>
        <p:nvSpPr>
          <p:cNvPr id="4" name="Ellipse 3"/>
          <p:cNvSpPr/>
          <p:nvPr/>
        </p:nvSpPr>
        <p:spPr>
          <a:xfrm>
            <a:off x="2915816" y="980728"/>
            <a:ext cx="216024" cy="21602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llipse 4"/>
          <p:cNvSpPr/>
          <p:nvPr/>
        </p:nvSpPr>
        <p:spPr>
          <a:xfrm>
            <a:off x="2915816" y="1412776"/>
            <a:ext cx="216024" cy="21602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6" name="Connecteur droit avec flèche 5"/>
          <p:cNvCxnSpPr/>
          <p:nvPr/>
        </p:nvCxnSpPr>
        <p:spPr>
          <a:xfrm flipV="1">
            <a:off x="2627784" y="980728"/>
            <a:ext cx="0" cy="576064"/>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323528" y="908720"/>
            <a:ext cx="936104" cy="369332"/>
          </a:xfrm>
          <a:prstGeom prst="rect">
            <a:avLst/>
          </a:prstGeom>
        </p:spPr>
        <p:txBody>
          <a:bodyPr wrap="square">
            <a:spAutoFit/>
          </a:bodyPr>
          <a:lstStyle/>
          <a:p>
            <a:r>
              <a:rPr lang="fr-FR" dirty="0" err="1" smtClean="0"/>
              <a:t>Apercu</a:t>
            </a:r>
            <a:endParaRPr lang="fr-FR" dirty="0" smtClean="0"/>
          </a:p>
        </p:txBody>
      </p:sp>
      <p:sp>
        <p:nvSpPr>
          <p:cNvPr id="8" name="Rectangle 7"/>
          <p:cNvSpPr/>
          <p:nvPr/>
        </p:nvSpPr>
        <p:spPr>
          <a:xfrm>
            <a:off x="395536" y="1340768"/>
            <a:ext cx="317716" cy="369332"/>
          </a:xfrm>
          <a:prstGeom prst="rect">
            <a:avLst/>
          </a:prstGeom>
        </p:spPr>
        <p:txBody>
          <a:bodyPr wrap="square">
            <a:spAutoFit/>
          </a:bodyPr>
          <a:lstStyle/>
          <a:p>
            <a:r>
              <a:rPr lang="fr-FR" dirty="0" smtClean="0"/>
              <a:t>A</a:t>
            </a:r>
          </a:p>
        </p:txBody>
      </p:sp>
      <p:sp>
        <p:nvSpPr>
          <p:cNvPr id="10" name="ZoneTexte 9"/>
          <p:cNvSpPr txBox="1"/>
          <p:nvPr/>
        </p:nvSpPr>
        <p:spPr>
          <a:xfrm>
            <a:off x="251520" y="4509120"/>
            <a:ext cx="3024336"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dirty="0" smtClean="0"/>
              <a:t>FEUILLE DEPART  : EX </a:t>
            </a:r>
            <a:endParaRPr lang="fr-FR" dirty="0"/>
          </a:p>
        </p:txBody>
      </p:sp>
      <p:sp>
        <p:nvSpPr>
          <p:cNvPr id="11" name="ZoneTexte 10"/>
          <p:cNvSpPr txBox="1"/>
          <p:nvPr/>
        </p:nvSpPr>
        <p:spPr>
          <a:xfrm>
            <a:off x="323528" y="2420888"/>
            <a:ext cx="3024336" cy="12003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dirty="0" smtClean="0"/>
              <a:t>LE VISEUR</a:t>
            </a:r>
          </a:p>
          <a:p>
            <a:endParaRPr lang="fr-FR" dirty="0" smtClean="0"/>
          </a:p>
          <a:p>
            <a:pPr>
              <a:buFontTx/>
              <a:buChar char="-"/>
            </a:pPr>
            <a:r>
              <a:rPr lang="fr-FR" dirty="0" smtClean="0"/>
              <a:t> La Coque</a:t>
            </a:r>
          </a:p>
          <a:p>
            <a:pPr>
              <a:buFontTx/>
              <a:buChar char="-"/>
            </a:pPr>
            <a:r>
              <a:rPr lang="fr-FR" dirty="0" smtClean="0"/>
              <a:t> </a:t>
            </a:r>
            <a:r>
              <a:rPr lang="fr-FR" dirty="0" smtClean="0"/>
              <a:t>Exemple </a:t>
            </a:r>
            <a:r>
              <a:rPr lang="fr-FR" smtClean="0"/>
              <a:t>de ligne</a:t>
            </a:r>
            <a:endParaRPr lang="fr-F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Fiche régate 2.jpg"/>
          <p:cNvPicPr>
            <a:picLocks noChangeAspect="1"/>
          </p:cNvPicPr>
          <p:nvPr/>
        </p:nvPicPr>
        <p:blipFill>
          <a:blip r:embed="rId2" cstate="print"/>
          <a:stretch>
            <a:fillRect/>
          </a:stretch>
        </p:blipFill>
        <p:spPr>
          <a:xfrm>
            <a:off x="1331640" y="116632"/>
            <a:ext cx="6376507" cy="6741368"/>
          </a:xfrm>
          <a:prstGeom prst="rect">
            <a:avLst/>
          </a:prstGeom>
        </p:spPr>
      </p:pic>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257</TotalTime>
  <Words>761</Words>
  <Application>Microsoft Office PowerPoint</Application>
  <PresentationFormat>Affichage à l'écran (4:3)</PresentationFormat>
  <Paragraphs>148</Paragraphs>
  <Slides>12</Slides>
  <Notes>0</Notes>
  <HiddenSlides>0</HiddenSlides>
  <MMClips>0</MMClips>
  <ScaleCrop>false</ScaleCrop>
  <HeadingPairs>
    <vt:vector size="4" baseType="variant">
      <vt:variant>
        <vt:lpstr>Thème</vt:lpstr>
      </vt:variant>
      <vt:variant>
        <vt:i4>1</vt:i4>
      </vt:variant>
      <vt:variant>
        <vt:lpstr>Titres des diapositives</vt:lpstr>
      </vt:variant>
      <vt:variant>
        <vt:i4>12</vt:i4>
      </vt:variant>
    </vt:vector>
  </HeadingPairs>
  <TitlesOfParts>
    <vt:vector size="13" baseType="lpstr">
      <vt:lpstr>Thème Office</vt:lpstr>
      <vt:lpstr>Organisation Régates</vt:lpstr>
      <vt:lpstr>Besoin pour l’organisation</vt:lpstr>
      <vt:lpstr>Pavillonnerie</vt:lpstr>
      <vt:lpstr>Chronométrage</vt:lpstr>
      <vt:lpstr>Pavillonnerie</vt:lpstr>
      <vt:lpstr>Diapositive 6</vt:lpstr>
      <vt:lpstr>Diapositive 7</vt:lpstr>
      <vt:lpstr>Diapositive 8</vt:lpstr>
      <vt:lpstr>Diapositive 9</vt:lpstr>
      <vt:lpstr>Diapositive 10</vt:lpstr>
      <vt:lpstr>Diapositive 11</vt:lpstr>
      <vt:lpstr>Diapositive 12</vt:lpstr>
    </vt:vector>
  </TitlesOfParts>
  <Company>dynaMIPS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LG</dc:creator>
  <cp:lastModifiedBy>LG</cp:lastModifiedBy>
  <cp:revision>39</cp:revision>
  <dcterms:created xsi:type="dcterms:W3CDTF">2021-10-11T13:55:56Z</dcterms:created>
  <dcterms:modified xsi:type="dcterms:W3CDTF">2021-11-02T09:48:52Z</dcterms:modified>
</cp:coreProperties>
</file>